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77" r:id="rId4"/>
    <p:sldId id="259" r:id="rId5"/>
    <p:sldId id="260" r:id="rId6"/>
    <p:sldId id="28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424" autoAdjust="0"/>
  </p:normalViewPr>
  <p:slideViewPr>
    <p:cSldViewPr snapToGrid="0">
      <p:cViewPr varScale="1">
        <p:scale>
          <a:sx n="63" d="100"/>
          <a:sy n="63" d="100"/>
        </p:scale>
        <p:origin x="1382" y="53"/>
      </p:cViewPr>
      <p:guideLst/>
    </p:cSldViewPr>
  </p:slideViewPr>
  <p:outlineViewPr>
    <p:cViewPr>
      <p:scale>
        <a:sx n="33" d="100"/>
        <a:sy n="33" d="100"/>
      </p:scale>
      <p:origin x="0" y="-482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13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567DFC5-9A13-4203-8C37-7ED09B1589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DD4CB7-EE01-4475-98E9-47149C6E54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0B789-1345-42F1-B534-08C3698FD86E}" type="datetimeFigureOut">
              <a:rPr lang="de-AT" smtClean="0"/>
              <a:t>23.01.2024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93C04D-1F8B-4464-9AE6-4C56F4659B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33ADA1-8BB6-429A-806D-D510DE548D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34561-2243-4BDF-9C43-B7B2B686270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2115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6CCC7-D3D1-4AF7-80B0-5BF703E25DDD}" type="datetimeFigureOut">
              <a:rPr lang="de-AT" smtClean="0"/>
              <a:t>23.01.2024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5CDC8-FA9F-4A93-A3B2-B763CBBDD88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96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39978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Warum bewirbt man sich? </a:t>
            </a:r>
            <a:r>
              <a:rPr lang="de-AT" sz="2400" dirty="0">
                <a:ea typeface="+mn-ea"/>
                <a:sym typeface="Wingdings" pitchFamily="2" charset="2"/>
              </a:rPr>
              <a:t> Welche Motivation steckt</a:t>
            </a:r>
            <a:r>
              <a:rPr lang="de-AT" sz="2400" baseline="0" dirty="0">
                <a:ea typeface="+mn-ea"/>
                <a:sym typeface="Wingdings" pitchFamily="2" charset="2"/>
              </a:rPr>
              <a:t> hinter der Bewerbung?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Warum in genau diesem Unternehmen? </a:t>
            </a:r>
            <a:r>
              <a:rPr lang="de-AT" sz="2400" dirty="0">
                <a:ea typeface="+mn-ea"/>
                <a:sym typeface="Wingdings" pitchFamily="2" charset="2"/>
              </a:rPr>
              <a:t> Was</a:t>
            </a:r>
            <a:r>
              <a:rPr lang="de-AT" sz="2400" baseline="0" dirty="0">
                <a:ea typeface="+mn-ea"/>
                <a:sym typeface="Wingdings" pitchFamily="2" charset="2"/>
              </a:rPr>
              <a:t> ist so cool an dem Unternehmen?  Was erwartet man sich, z.B. Tätigkeiten?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Was hat man anzubieten? </a:t>
            </a:r>
            <a:r>
              <a:rPr lang="de-AT" sz="2400" dirty="0">
                <a:ea typeface="+mn-ea"/>
                <a:sym typeface="Wingdings" pitchFamily="2" charset="2"/>
              </a:rPr>
              <a:t> schulische Ausbildung (Lieblingsgegenstände), berufliche Erfahrung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Wofür interessiert man sich? </a:t>
            </a:r>
            <a:r>
              <a:rPr lang="de-AT" sz="2400" dirty="0">
                <a:ea typeface="+mn-ea"/>
                <a:sym typeface="Wingdings" pitchFamily="2" charset="2"/>
              </a:rPr>
              <a:t> Was</a:t>
            </a:r>
            <a:r>
              <a:rPr lang="de-AT" sz="2400" baseline="0" dirty="0">
                <a:ea typeface="+mn-ea"/>
                <a:sym typeface="Wingdings" pitchFamily="2" charset="2"/>
              </a:rPr>
              <a:t> gibt es sonst noch Interessantes über mich zu sagen?</a:t>
            </a: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  <a:sym typeface="Wingdings" pitchFamily="2" charset="2"/>
              </a:rPr>
              <a:t>Warum bin ich der / die Richtige für diesen Job?  eigene Vorzüge anpreisen (Stärkenorientierung!)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Kontaktdaten möglichst oft angeben, um dem Unternehmen die Kontaktaufnahme möglichst</a:t>
            </a:r>
            <a:r>
              <a:rPr lang="de-AT" sz="2400" baseline="0" dirty="0">
                <a:ea typeface="+mn-ea"/>
              </a:rPr>
              <a:t> einfach zu machen!</a:t>
            </a:r>
          </a:p>
          <a:p>
            <a:pPr marL="0" lvl="1" indent="0" eaLnBrk="1" hangingPunct="1"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</a:rPr>
              <a:t>Nie Originalzeugnisse beilegen!</a:t>
            </a:r>
          </a:p>
          <a:p>
            <a:pPr marL="0" lvl="1" indent="0" eaLnBrk="1" hangingPunct="1"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None/>
            </a:pPr>
            <a:r>
              <a:rPr lang="de-AT" sz="2400" baseline="0" dirty="0">
                <a:ea typeface="+mn-ea"/>
              </a:rPr>
              <a:t>Authentisch und korrekt sein!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95914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MUSS-Kriterien: sind Anforderungen, die man erfüllen muss; 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	typische Sätze in Stellenanzeigen sind z.B. „Sie besitzen …“, „Wir erwarten …“, „Sie verfügen über …“, „Sie haben …“, „Voraussetzung sind …“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KANN-Kriterien: Anforderungen, die nicht unbedingt Voraussetzung sind, aber einen Pluspunkt bringen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	typische Sätze in Stellenanzeigen sind z.B. „sind wünschenswert …“, „… sind von Vorteil“, „Idealerweise verfügen Sie </a:t>
            </a:r>
            <a:r>
              <a:rPr lang="de-AT" sz="2400" baseline="0">
                <a:ea typeface="+mn-ea"/>
              </a:rPr>
              <a:t>über …“</a:t>
            </a: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Bewerbungsschreiben kurz und knackig halten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E-Mail-Bewerbung: Bewerbungsschreiben direkt ins Mail reinschreiben (nicht extra im Anhang)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 in derselben Sprache schreiben, in der das Inserat verfasst ist.</a:t>
            </a: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Anschreiben</a:t>
            </a:r>
            <a:r>
              <a:rPr lang="de-AT" sz="2400" baseline="0" dirty="0">
                <a:ea typeface="+mn-ea"/>
              </a:rPr>
              <a:t> maßschneidern, keine Vorlagen aus dem Internet verwenden!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bei postalischen Bewerbungen Unterschrift nicht vergessen!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Bewerbung </a:t>
            </a:r>
            <a:r>
              <a:rPr lang="de-AT" sz="2400" baseline="0" dirty="0" err="1">
                <a:ea typeface="+mn-ea"/>
              </a:rPr>
              <a:t>Korrekturlesenlassen</a:t>
            </a:r>
            <a:r>
              <a:rPr lang="de-AT" sz="2400" baseline="0" dirty="0">
                <a:ea typeface="+mn-ea"/>
              </a:rPr>
              <a:t>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Wenn Arbeitsplatz weit entfernt vom Wohnort, Antwort geben, wie man die Strecke bewältigt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Bewerbung per E-Mail: gleiches Aufbauschema, Beilagen als Anhang senden (auf Qualität achten), seriöse E-Mail-Adresse!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Stellenwechsel: Bewerber</a:t>
            </a:r>
            <a:r>
              <a:rPr lang="de-AT" sz="2400" baseline="0" dirty="0">
                <a:ea typeface="+mn-ea"/>
              </a:rPr>
              <a:t> werden immer am letzten Job gemessen.</a:t>
            </a:r>
            <a:endParaRPr lang="de-AT" sz="2400" dirty="0">
              <a:ea typeface="+mn-ea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46497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lvl="1" indent="0" eaLnBrk="1" hangingPunct="1">
              <a:buFont typeface="Arial" pitchFamily="34" charset="0"/>
              <a:buNone/>
            </a:pPr>
            <a:r>
              <a:rPr lang="de-AT" sz="2400" dirty="0">
                <a:ea typeface="+mn-ea"/>
              </a:rPr>
              <a:t>Zuerst wird im Lebenslauf geprüft, ob die MUSS-Kriterien für den Job erfüllt werden. Erst wenn das passt, geht</a:t>
            </a:r>
            <a:r>
              <a:rPr lang="de-AT" sz="2400" baseline="0" dirty="0">
                <a:ea typeface="+mn-ea"/>
              </a:rPr>
              <a:t> man weiter zum Motivationsschreiben.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Telefonnummer: 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Für einen Job im Ausland, unbedingt mit der Vorwahl (+43) angeben.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Berufserfahrung:</a:t>
            </a: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Wichtig ist, mit der aktuellsten Position zu beginnen. Nicht nur die Stellenbezeichnung angeben, sondern auch beschreiben, wofür man zuständig war.</a:t>
            </a:r>
          </a:p>
          <a:p>
            <a:pPr marL="0" lvl="1" indent="0" eaLnBrk="1" hangingPunct="1">
              <a:buFont typeface="Arial" pitchFamily="34" charset="0"/>
              <a:buNone/>
            </a:pPr>
            <a:endParaRPr lang="de-AT" sz="2400" baseline="0" dirty="0">
              <a:ea typeface="+mn-ea"/>
            </a:endParaRPr>
          </a:p>
          <a:p>
            <a:pPr marL="0" lvl="1" indent="0" eaLnBrk="1" hangingPunct="1">
              <a:buFont typeface="Arial" pitchFamily="34" charset="0"/>
              <a:buNone/>
            </a:pPr>
            <a:r>
              <a:rPr lang="de-AT" sz="2400" baseline="0" dirty="0">
                <a:ea typeface="+mn-ea"/>
              </a:rPr>
              <a:t>Lücken im Lebenslauf sind längst kein </a:t>
            </a:r>
            <a:r>
              <a:rPr lang="de-AT" sz="2400" baseline="0" dirty="0" err="1">
                <a:ea typeface="+mn-ea"/>
              </a:rPr>
              <a:t>No-go</a:t>
            </a:r>
            <a:r>
              <a:rPr lang="de-AT" sz="2400" baseline="0" dirty="0">
                <a:ea typeface="+mn-ea"/>
              </a:rPr>
              <a:t> mehr – man muss sie nur gut erklären können</a:t>
            </a:r>
            <a:endParaRPr lang="de-AT" sz="2400" dirty="0">
              <a:ea typeface="+mn-ea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0600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16713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0EA18-7B89-4FAC-9189-F44DBEFBA784}" type="slidenum">
              <a:rPr lang="de-AT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4883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Internet:</a:t>
            </a:r>
            <a:r>
              <a:rPr lang="de-AT" baseline="0" dirty="0"/>
              <a:t> Jobplattform (jobpilot.at), Websites von Unternehmen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0875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07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0927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Passgenauigkeit: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dirty="0"/>
              <a:t>das</a:t>
            </a:r>
            <a:r>
              <a:rPr lang="de-AT" baseline="0" dirty="0"/>
              <a:t> Bewerbungsschreiben muss sich exakt auf das Stellenangebot beziehen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baseline="0" dirty="0"/>
              <a:t>auf die Werte und Schlagwörter eines Unternehmens im Bewerbungsschreiben eingehen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baseline="0" dirty="0"/>
              <a:t>genau angeben auf welche Stelle, wann, in welchem Medium man sich bezieht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Nicht die gleiche Bewerbung an verschiedene Unternehmen schicken!!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dirty="0"/>
              <a:t>Stärkenorientierung: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erklären, warum ausgerechnet</a:t>
            </a:r>
            <a:r>
              <a:rPr lang="de-AT" baseline="0" dirty="0"/>
              <a:t> ich der Richtige für die Stelle bin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baseline="0" dirty="0"/>
              <a:t>Glaubwürdigkeit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der Wunsch in dem Unternehmen arbeiten zu wollen, soll spürbar werden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AT" dirty="0"/>
              <a:t>ev. persönlichen Bezug zum Unternehmen herausstellen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AT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AT" dirty="0"/>
              <a:t>Leerfloskeln: z.B. ich bin teamfähig, Pünktlichkeit ist meine Stärke (wird erwartet, deutet indirekt auf ein Problem hin); Aufgrund meiner langjährigen Erfahrung bin ich für die ausgeschriebene Stelle bestens geeignet.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61489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Der</a:t>
            </a:r>
            <a:r>
              <a:rPr lang="de-AT" baseline="0" dirty="0"/>
              <a:t> Arbeitgeber soll Individualität aus dem Bewerbungsschreiben herauslesen!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227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Nichtssagenden Bewerbungen folgt eine gnadenlose Absage. Daher ist es wichtig Pluspunkte zu sammeln.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5754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 eaLnBrk="1" hangingPunct="1">
              <a:buNone/>
            </a:pPr>
            <a:r>
              <a:rPr lang="de-AT" sz="2400" dirty="0">
                <a:ea typeface="+mn-ea"/>
              </a:rPr>
              <a:t>Nichtssagenden Bewerbungen folgt eine gnadenlose Absage. Daher ist es wichtig Pluspunkte zu sammeln.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4270-735F-4E17-B33C-AFA48A51A155}" type="slidenum">
              <a:rPr lang="de-AT" smtClean="0"/>
              <a:pPr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92508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507492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4536" y="4960137"/>
            <a:ext cx="5236464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6">
            <a:extLst>
              <a:ext uri="{FF2B5EF4-FFF2-40B4-BE49-F238E27FC236}">
                <a16:creationId xmlns:a16="http://schemas.microsoft.com/office/drawing/2014/main" id="{7B34CBF1-7CA6-41D0-AE21-6D023DFF68F1}"/>
              </a:ext>
            </a:extLst>
          </p:cNvPr>
          <p:cNvCxnSpPr/>
          <p:nvPr userDrawn="1"/>
        </p:nvCxnSpPr>
        <p:spPr>
          <a:xfrm flipV="1">
            <a:off x="6065520" y="5011185"/>
            <a:ext cx="0" cy="1332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 marL="357188" indent="-230188">
              <a:buClr>
                <a:srgbClr val="002060"/>
              </a:buClr>
              <a:buFont typeface="Wingdings" panose="05000000000000000000" pitchFamily="2" charset="2"/>
              <a:buChar char="§"/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6">
            <a:extLst>
              <a:ext uri="{FF2B5EF4-FFF2-40B4-BE49-F238E27FC236}">
                <a16:creationId xmlns:a16="http://schemas.microsoft.com/office/drawing/2014/main" id="{BDB6DC12-A9DB-4940-9BB3-19968012B9F1}"/>
              </a:ext>
            </a:extLst>
          </p:cNvPr>
          <p:cNvCxnSpPr/>
          <p:nvPr userDrawn="1"/>
        </p:nvCxnSpPr>
        <p:spPr>
          <a:xfrm flipV="1">
            <a:off x="8461248" y="5079009"/>
            <a:ext cx="0" cy="1260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solidFill>
            <a:srgbClr val="CCCCFF"/>
          </a:solidFill>
          <a:ln>
            <a:noFill/>
          </a:ln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1pPr marL="182563" indent="-182563">
              <a:buClr>
                <a:srgbClr val="002060"/>
              </a:buClr>
              <a:buFont typeface="Wingdings" panose="05000000000000000000" pitchFamily="2" charset="2"/>
              <a:buChar char="§"/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Reinhard Engler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rgbClr val="002060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>
              <a:buClr>
                <a:srgbClr val="002060"/>
              </a:buClr>
              <a:defRPr/>
            </a:lvl2pPr>
            <a:lvl3pPr>
              <a:buClr>
                <a:srgbClr val="002060"/>
              </a:buClr>
              <a:defRPr/>
            </a:lvl3pPr>
            <a:lvl4pPr>
              <a:buClr>
                <a:srgbClr val="002060"/>
              </a:buClr>
              <a:defRPr/>
            </a:lvl4pPr>
            <a:lvl5pPr>
              <a:buClr>
                <a:srgbClr val="002060"/>
              </a:buClr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>
              <a:buClr>
                <a:srgbClr val="002060"/>
              </a:buClr>
              <a:defRPr/>
            </a:lvl2pPr>
            <a:lvl3pPr>
              <a:buClr>
                <a:srgbClr val="002060"/>
              </a:buClr>
              <a:defRPr/>
            </a:lvl3pPr>
            <a:lvl4pPr>
              <a:buClr>
                <a:srgbClr val="002060"/>
              </a:buClr>
              <a:defRPr/>
            </a:lvl4pPr>
            <a:lvl5pPr>
              <a:buClr>
                <a:srgbClr val="002060"/>
              </a:buClr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rgbClr val="002060"/>
              </a:buClr>
              <a:defRPr sz="2000"/>
            </a:lvl2pPr>
            <a:lvl3pPr>
              <a:buClr>
                <a:srgbClr val="002060"/>
              </a:buClr>
              <a:defRPr sz="1600"/>
            </a:lvl3pPr>
            <a:lvl4pPr>
              <a:buClr>
                <a:srgbClr val="002060"/>
              </a:buClr>
              <a:defRPr sz="1600"/>
            </a:lvl4pPr>
            <a:lvl5pPr>
              <a:buClr>
                <a:srgbClr val="00206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solidFill>
            <a:srgbClr val="CCCCFF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52856" y="616012"/>
            <a:ext cx="0" cy="14760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002060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</a:t>
            </a:r>
          </a:p>
        </p:txBody>
      </p:sp>
      <p:sp>
        <p:nvSpPr>
          <p:cNvPr id="2" name="Untertitel 1">
            <a:extLst>
              <a:ext uri="{FF2B5EF4-FFF2-40B4-BE49-F238E27FC236}">
                <a16:creationId xmlns:a16="http://schemas.microsoft.com/office/drawing/2014/main" id="{D0F8079A-1694-4467-9BA3-867E187A79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4" name="Grafik 3" descr="Find jo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289" y="17229"/>
            <a:ext cx="4562272" cy="4549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9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Was steht zwischen den Zeilen?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Beispiele:</a:t>
            </a:r>
          </a:p>
          <a:p>
            <a:pPr marL="0" lvl="1" indent="0">
              <a:buNone/>
            </a:pPr>
            <a:endParaRPr lang="de-AT" sz="1000" dirty="0"/>
          </a:p>
          <a:p>
            <a:pPr marL="0" lvl="1" indent="0">
              <a:buNone/>
            </a:pPr>
            <a:r>
              <a:rPr lang="de-AT" sz="2800" dirty="0"/>
              <a:t>PC-Kenntnisse selbst beigebracht </a:t>
            </a:r>
            <a:r>
              <a:rPr lang="de-AT" sz="2800" dirty="0">
                <a:sym typeface="Wingdings" pitchFamily="2" charset="2"/>
              </a:rPr>
              <a:t> positive Lernbereitschaft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zusätzliches Praktikum  selbstständiges Handeln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Nachhilfe geben  leistungsbereit</a:t>
            </a:r>
          </a:p>
          <a:p>
            <a:pPr marL="0" lvl="1" indent="0">
              <a:buNone/>
            </a:pPr>
            <a:endParaRPr lang="de-AT" sz="1000" dirty="0">
              <a:sym typeface="Wingdings" pitchFamily="2" charset="2"/>
            </a:endParaRP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ehrenamtlich bei Rettung, Feuerwehr  teamfähig, zuverlässig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726835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Bestandteile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8775" lvl="1" indent="-358775"/>
            <a:r>
              <a:rPr lang="de-AT" sz="2400" dirty="0"/>
              <a:t>Deckblatt – </a:t>
            </a:r>
            <a:r>
              <a:rPr lang="de-AT" sz="2200" dirty="0"/>
              <a:t>Kontaktdaten, professionelles Foto, Stelle</a:t>
            </a:r>
          </a:p>
          <a:p>
            <a:pPr marL="358775" lvl="1" indent="-358775"/>
            <a:r>
              <a:rPr lang="de-AT" sz="2400" dirty="0"/>
              <a:t>Anschreiben – maßgeschneidert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bewirbt man sich?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in genau diesem Unternehmen?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Was hat man anzubieten?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Wofür interessiert man sich?</a:t>
            </a:r>
          </a:p>
          <a:p>
            <a:pPr marL="857250" lvl="2" indent="-457200">
              <a:buFont typeface="+mj-lt"/>
              <a:buAutoNum type="arabicPeriod"/>
            </a:pPr>
            <a:r>
              <a:rPr lang="de-AT" sz="2200" dirty="0"/>
              <a:t>Warum bin ich der/die Richtige für diesen Job?</a:t>
            </a:r>
          </a:p>
          <a:p>
            <a:pPr marL="758825" lvl="2" indent="-358775">
              <a:buNone/>
            </a:pPr>
            <a:r>
              <a:rPr lang="de-AT" sz="2200" dirty="0">
                <a:sym typeface="Wingdings" pitchFamily="2" charset="2"/>
              </a:rPr>
              <a:t> soll wie ein schriftliches Angebot wirken und zukunftsorientiert sein</a:t>
            </a:r>
            <a:endParaRPr lang="de-AT" sz="2200" dirty="0"/>
          </a:p>
          <a:p>
            <a:pPr marL="358775" lvl="1" indent="-358775"/>
            <a:r>
              <a:rPr lang="de-AT" sz="2400" dirty="0"/>
              <a:t>Lebenslauf - tabellarisch</a:t>
            </a:r>
          </a:p>
          <a:p>
            <a:pPr marL="358775" lvl="1" indent="-358775"/>
            <a:r>
              <a:rPr lang="de-AT" sz="2400" dirty="0"/>
              <a:t>Motivationsschreiben (wenn verlangt)</a:t>
            </a:r>
          </a:p>
          <a:p>
            <a:pPr marL="358775" lvl="1" indent="-358775"/>
            <a:r>
              <a:rPr lang="de-AT" sz="2400" dirty="0"/>
              <a:t>Dokumente (Zeugnisse, Bescheinigungen)</a:t>
            </a:r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3252927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Anschreiben – Video: </a:t>
            </a:r>
            <a:r>
              <a:rPr lang="de-AT" sz="2400" dirty="0"/>
              <a:t>https://www.youtube.com/watch?v=PYbnbYoMMuY</a:t>
            </a:r>
            <a:endParaRPr lang="de-AT" sz="32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0">
              <a:buNone/>
            </a:pPr>
            <a:r>
              <a:rPr lang="de-AT" sz="2400" dirty="0"/>
              <a:t>Jedes Bewerbungsschreiben ist </a:t>
            </a:r>
            <a:r>
              <a:rPr lang="de-AT" sz="2400" b="1" dirty="0">
                <a:solidFill>
                  <a:srgbClr val="002060"/>
                </a:solidFill>
              </a:rPr>
              <a:t>einmalig</a:t>
            </a:r>
            <a:r>
              <a:rPr lang="de-AT" sz="2400" dirty="0"/>
              <a:t>. Vorlagen kann man verwenden, man muss sie aber anpassen!</a:t>
            </a:r>
          </a:p>
          <a:p>
            <a:pPr marL="0" lvl="1" indent="0">
              <a:buNone/>
            </a:pPr>
            <a:endParaRPr lang="de-AT" sz="1000" dirty="0"/>
          </a:p>
          <a:p>
            <a:pPr marL="358775" lvl="1" indent="-358775"/>
            <a:r>
              <a:rPr lang="de-AT" sz="2400" dirty="0"/>
              <a:t>Ansprechpartner nennen</a:t>
            </a:r>
          </a:p>
          <a:p>
            <a:pPr marL="358775" lvl="1" indent="-358775"/>
            <a:r>
              <a:rPr lang="de-AT" sz="2400" dirty="0"/>
              <a:t>auf gute Gliederung und Übersichtlichkeit achten (Absätze machen)</a:t>
            </a:r>
          </a:p>
          <a:p>
            <a:pPr marL="358775" lvl="1" indent="-358775"/>
            <a:r>
              <a:rPr lang="de-AT" sz="2400" dirty="0"/>
              <a:t>Firmenname richtig schreiben, keine Rechtschreibfehler</a:t>
            </a:r>
          </a:p>
          <a:p>
            <a:pPr marL="358775" lvl="1" indent="-358775"/>
            <a:r>
              <a:rPr lang="de-AT" sz="2400" dirty="0"/>
              <a:t>auf MUSS- bzw. KANN-Kriterien eingehen</a:t>
            </a:r>
          </a:p>
          <a:p>
            <a:pPr marL="358775" lvl="1" indent="-358775"/>
            <a:r>
              <a:rPr lang="de-AT" sz="2400" dirty="0"/>
              <a:t>Konjunktiv vermeiden (z.B. Ich würde …, ich könnte …)</a:t>
            </a:r>
          </a:p>
          <a:p>
            <a:pPr marL="358775" lvl="1" indent="-358775"/>
            <a:r>
              <a:rPr lang="de-AT" sz="2400" dirty="0"/>
              <a:t>konkrete Beispiele anführen (z.B. Was hat man in einer </a:t>
            </a:r>
            <a:r>
              <a:rPr lang="de-AT" sz="2400" dirty="0" err="1"/>
              <a:t>Ferialpraxis</a:t>
            </a:r>
            <a:r>
              <a:rPr lang="de-AT" sz="2400" dirty="0"/>
              <a:t> gemacht?)</a:t>
            </a:r>
          </a:p>
          <a:p>
            <a:pPr marL="358775" lvl="1" indent="-358775"/>
            <a:r>
              <a:rPr lang="de-AT" sz="2400" dirty="0"/>
              <a:t>bei Stellenwechsel brauchbaren Grund für Veränderung angeben</a:t>
            </a:r>
          </a:p>
          <a:p>
            <a:pPr marL="358775" lvl="1" indent="-358775">
              <a:buFont typeface="Verdana" pitchFamily="34" charset="0"/>
              <a:buChar char="•"/>
            </a:pPr>
            <a:endParaRPr lang="de-AT" sz="1000" dirty="0"/>
          </a:p>
          <a:p>
            <a:pPr marL="358775" lvl="1" indent="-358775">
              <a:buNone/>
            </a:pPr>
            <a:r>
              <a:rPr lang="de-AT" sz="2400" dirty="0">
                <a:sym typeface="Wingdings" pitchFamily="2" charset="2"/>
              </a:rPr>
              <a:t> Ziel = Einladung zum Vorstellungsgespräch</a:t>
            </a: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120690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</a:t>
            </a:r>
            <a:br>
              <a:rPr lang="de-AT" dirty="0"/>
            </a:br>
            <a:r>
              <a:rPr lang="de-AT" sz="3200" dirty="0"/>
              <a:t>Lebenslauf – VIDEO: </a:t>
            </a:r>
            <a:r>
              <a:rPr lang="de-AT" sz="2400" dirty="0"/>
              <a:t>https://www.youtube.com/watch?v=UDODdZaZTQE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8775" lvl="1" indent="-358775"/>
            <a:r>
              <a:rPr lang="de-AT" sz="2400" dirty="0"/>
              <a:t>Persönliche Daten (Name, Anschrift, Geburtsdatum)</a:t>
            </a:r>
          </a:p>
          <a:p>
            <a:pPr marL="358775" lvl="1" indent="-358775"/>
            <a:r>
              <a:rPr lang="de-AT" sz="2400" dirty="0"/>
              <a:t>Kontaktdaten (Telefonnummer, E-Mail-Adresse)</a:t>
            </a:r>
          </a:p>
          <a:p>
            <a:pPr marL="358775" lvl="1" indent="-358775"/>
            <a:r>
              <a:rPr lang="de-AT" sz="2400" dirty="0"/>
              <a:t>Foto (sofern nicht auf Deckblatt)</a:t>
            </a:r>
          </a:p>
          <a:p>
            <a:pPr marL="358775" lvl="1" indent="-358775"/>
            <a:r>
              <a:rPr lang="de-AT" sz="2400" dirty="0"/>
              <a:t>Schulbildung</a:t>
            </a:r>
          </a:p>
          <a:p>
            <a:pPr marL="358775" lvl="1" indent="-358775"/>
            <a:r>
              <a:rPr lang="de-AT" sz="2400" dirty="0"/>
              <a:t>Praktika / Nebenjobs / Berufserfahrung</a:t>
            </a:r>
          </a:p>
          <a:p>
            <a:pPr marL="358775" lvl="1" indent="-358775"/>
            <a:r>
              <a:rPr lang="de-AT" sz="2400" dirty="0"/>
              <a:t>Fremdsprachen</a:t>
            </a:r>
          </a:p>
          <a:p>
            <a:pPr marL="358775" lvl="1" indent="-358775"/>
            <a:r>
              <a:rPr lang="de-AT" sz="2400" dirty="0"/>
              <a:t>Sonstiges (Computerkenntnisse)</a:t>
            </a:r>
          </a:p>
          <a:p>
            <a:pPr marL="358775" lvl="1" indent="-358775"/>
            <a:r>
              <a:rPr lang="de-AT" sz="2400" dirty="0"/>
              <a:t>Hobbys, Freizeit, ehrenamtliches Engagement</a:t>
            </a:r>
          </a:p>
          <a:p>
            <a:pPr marL="358775" lvl="1" indent="-358775">
              <a:buNone/>
            </a:pPr>
            <a:endParaRPr lang="de-AT" sz="2400" dirty="0"/>
          </a:p>
          <a:p>
            <a:pPr marL="358775" lvl="1" indent="-358775">
              <a:buNone/>
            </a:pPr>
            <a:r>
              <a:rPr lang="de-AT" sz="2400" dirty="0">
                <a:sym typeface="Wingdings" pitchFamily="2" charset="2"/>
              </a:rPr>
              <a:t> Übersichtlichkeit ist das oberste Prinzip</a:t>
            </a:r>
            <a:endParaRPr lang="de-AT" sz="2400" dirty="0"/>
          </a:p>
          <a:p>
            <a:pPr marL="358775" lvl="1" indent="-358775">
              <a:buNone/>
            </a:pPr>
            <a:endParaRPr lang="de-AT" sz="2400" dirty="0"/>
          </a:p>
          <a:p>
            <a:pPr marL="358775" lvl="1" indent="-358775">
              <a:buFont typeface="Verdana" pitchFamily="34" charset="0"/>
              <a:buChar char="•"/>
            </a:pPr>
            <a:endParaRPr lang="de-AT" sz="24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787523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 - Nachbereitung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2800" dirty="0"/>
              <a:t>keine Rückmeldung auf eine Bewerbung innerhalb von 2-3 Wochen </a:t>
            </a:r>
            <a:r>
              <a:rPr lang="de-AT" sz="2800" dirty="0">
                <a:sym typeface="Wingdings" pitchFamily="2" charset="2"/>
              </a:rPr>
              <a:t> telefonisch nachfragen</a:t>
            </a:r>
          </a:p>
          <a:p>
            <a:pPr marL="0" indent="0">
              <a:buNone/>
            </a:pPr>
            <a:endParaRPr lang="de-AT" sz="28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de-AT" sz="2800" dirty="0">
                <a:sym typeface="Wingdings" pitchFamily="2" charset="2"/>
              </a:rPr>
              <a:t>keine Rückmeldung nach einem Vorstellungsgespräch eine Woche nach dem zugesagten Termin  telefonisch nachfragen</a:t>
            </a:r>
            <a:endParaRPr lang="de-AT" sz="2800" dirty="0"/>
          </a:p>
        </p:txBody>
      </p:sp>
      <p:sp>
        <p:nvSpPr>
          <p:cNvPr id="6146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3565644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AT" dirty="0"/>
              <a:t>Überblick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80000"/>
              </a:lnSpc>
            </a:pPr>
            <a:r>
              <a:rPr lang="de-AT" sz="2800" dirty="0"/>
              <a:t>Vor der Bewerbung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Selbstanalyse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Informationen sammeln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Networking</a:t>
            </a:r>
          </a:p>
          <a:p>
            <a:pPr lvl="1">
              <a:lnSpc>
                <a:spcPct val="80000"/>
              </a:lnSpc>
            </a:pPr>
            <a:r>
              <a:rPr lang="de-AT" sz="2800" dirty="0"/>
              <a:t>Bewerbungsunterlagen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Allgemein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Deckblatt, Anschreiben, Lebenslauf, Dokumente</a:t>
            </a:r>
          </a:p>
          <a:p>
            <a:pPr marL="536575" lvl="2" indent="-182563">
              <a:lnSpc>
                <a:spcPct val="80000"/>
              </a:lnSpc>
            </a:pPr>
            <a:r>
              <a:rPr lang="de-AT" sz="2400" dirty="0"/>
              <a:t>keine Rückmeldung – was tun?</a:t>
            </a:r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59780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Schritt 1: Selbstanalyse</a:t>
            </a:r>
          </a:p>
          <a:p>
            <a:pPr marL="358775" indent="-358775"/>
            <a:r>
              <a:rPr lang="de-AT" sz="2800" dirty="0"/>
              <a:t>Bewusstsein bilden (Wer bin ich?, Was will ich?)</a:t>
            </a:r>
          </a:p>
          <a:p>
            <a:pPr marL="358775" indent="-358775"/>
            <a:r>
              <a:rPr lang="de-AT" sz="2800" dirty="0"/>
              <a:t>Fähigkeiten erkennen (Was kann ich?)</a:t>
            </a:r>
          </a:p>
          <a:p>
            <a:pPr marL="0" indent="0">
              <a:buNone/>
            </a:pPr>
            <a:endParaRPr lang="de-AT" sz="2800" dirty="0"/>
          </a:p>
          <a:p>
            <a:pPr marL="0" indent="0">
              <a:buNone/>
            </a:pPr>
            <a:r>
              <a:rPr lang="de-AT" sz="2800" dirty="0">
                <a:sym typeface="Wingdings" pitchFamily="2" charset="2"/>
              </a:rPr>
              <a:t> wichtig, um die Frage „Was können Sie für das Unternehmen tun?“ ohne Stottern beantworten zu können</a:t>
            </a:r>
            <a:endParaRPr lang="de-AT" sz="2800" dirty="0"/>
          </a:p>
          <a:p>
            <a:pPr marL="0" indent="0">
              <a:buNone/>
            </a:pPr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3" name="Grafik 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E2046DD4-6EFC-84F3-F19C-DDE0DA087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311" y="2286000"/>
            <a:ext cx="2016888" cy="201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sz="2800" b="1" dirty="0">
                <a:solidFill>
                  <a:srgbClr val="002060"/>
                </a:solidFill>
              </a:rPr>
              <a:t>Schritt 2: Informationen sammeln</a:t>
            </a:r>
          </a:p>
          <a:p>
            <a:pPr marL="358775" indent="-358775"/>
            <a:r>
              <a:rPr lang="de-AT" dirty="0"/>
              <a:t>Informationen über Berufe, Branchen</a:t>
            </a:r>
          </a:p>
          <a:p>
            <a:pPr marL="358775" indent="-358775"/>
            <a:r>
              <a:rPr lang="de-AT" dirty="0"/>
              <a:t>Inserate in Zeitungen, Fachzeitschriften, Internet</a:t>
            </a:r>
          </a:p>
          <a:p>
            <a:pPr marL="358775" indent="-358775"/>
            <a:r>
              <a:rPr lang="de-AT" dirty="0"/>
              <a:t>Aushänge in Schulen</a:t>
            </a:r>
          </a:p>
          <a:p>
            <a:pPr marL="358775" indent="-358775"/>
            <a:r>
              <a:rPr lang="de-AT" dirty="0"/>
              <a:t>Familie, Freunde, Bekannte</a:t>
            </a:r>
          </a:p>
          <a:p>
            <a:pPr marL="358775" indent="-358775"/>
            <a:r>
              <a:rPr lang="de-AT" dirty="0"/>
              <a:t>digitale Spuren verwischen (Soziale Netzwerke)</a:t>
            </a:r>
          </a:p>
          <a:p>
            <a:pPr marL="358775" indent="-358775">
              <a:buNone/>
            </a:pPr>
            <a:endParaRPr lang="de-AT" sz="1000" dirty="0"/>
          </a:p>
          <a:p>
            <a:pPr marL="358775" indent="-358775">
              <a:buNone/>
            </a:pPr>
            <a:r>
              <a:rPr lang="de-AT" dirty="0">
                <a:sym typeface="Wingdings" pitchFamily="2" charset="2"/>
              </a:rPr>
              <a:t> Rechtzeitig mit der Arbeitsplatzsuche beginnen (mind. ½ Jahr vor Schulschluss)</a:t>
            </a:r>
            <a:endParaRPr lang="de-AT" dirty="0"/>
          </a:p>
          <a:p>
            <a:pPr marL="358775" indent="-358775"/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5" name="Grafik 4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8AAE9DF5-B17E-D4E8-1BCF-D87817D1B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278" y="2427151"/>
            <a:ext cx="2641921" cy="264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6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sz="3200" b="1" dirty="0">
                <a:solidFill>
                  <a:srgbClr val="002060"/>
                </a:solidFill>
              </a:rPr>
              <a:t>Networking</a:t>
            </a:r>
            <a:endParaRPr lang="de-AT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AT" sz="2800" dirty="0"/>
              <a:t>vorhandene Kontakte ausnützen, um folgende </a:t>
            </a:r>
            <a:br>
              <a:rPr lang="de-AT" sz="2800" dirty="0"/>
            </a:br>
            <a:r>
              <a:rPr lang="de-AT" sz="2800" dirty="0"/>
              <a:t>Informationen zu erhalten:</a:t>
            </a:r>
          </a:p>
          <a:p>
            <a:pPr marL="358775" indent="-358775"/>
            <a:r>
              <a:rPr lang="de-AT" sz="2800" dirty="0"/>
              <a:t>eine offene Stelle</a:t>
            </a:r>
          </a:p>
          <a:p>
            <a:pPr marL="358775" indent="-358775"/>
            <a:r>
              <a:rPr lang="de-AT" sz="2800" dirty="0"/>
              <a:t>ein Unternehmen</a:t>
            </a:r>
          </a:p>
          <a:p>
            <a:pPr marL="358775" indent="-358775"/>
            <a:r>
              <a:rPr lang="de-AT" sz="2800" dirty="0"/>
              <a:t>Tätigkeiten am Arbeitsplatz</a:t>
            </a:r>
          </a:p>
          <a:p>
            <a:pPr marL="358775" indent="-358775"/>
            <a:endParaRPr lang="de-AT" sz="1000" dirty="0"/>
          </a:p>
          <a:p>
            <a:pPr marL="358775" indent="-358775">
              <a:buNone/>
            </a:pPr>
            <a:r>
              <a:rPr lang="de-AT" sz="2800" dirty="0">
                <a:sym typeface="Wingdings" pitchFamily="2" charset="2"/>
              </a:rPr>
              <a:t> Keine Scheu davor haben, andere für die Arbeitsplatzsuche einzuspannen.</a:t>
            </a:r>
            <a:endParaRPr lang="de-AT" sz="2800" dirty="0"/>
          </a:p>
          <a:p>
            <a:pPr marL="358775" indent="-358775"/>
            <a:endParaRPr lang="de-AT" sz="2800" dirty="0"/>
          </a:p>
          <a:p>
            <a:pPr eaLnBrk="1" hangingPunct="1">
              <a:buNone/>
            </a:pPr>
            <a:endParaRPr lang="de-AT" sz="2800" dirty="0"/>
          </a:p>
        </p:txBody>
      </p:sp>
      <p:pic>
        <p:nvPicPr>
          <p:cNvPr id="3" name="Grafik 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CB3DDD5B-9091-669A-4A0E-142203252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0772" y="2625413"/>
            <a:ext cx="2483427" cy="248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5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Vor der Bewerbung (4)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3200" b="1" dirty="0">
                <a:solidFill>
                  <a:srgbClr val="002060"/>
                </a:solidFill>
              </a:rPr>
              <a:t>Schritt 3: Ideenbewertung</a:t>
            </a:r>
          </a:p>
          <a:p>
            <a:pPr marL="358775" indent="-358775"/>
            <a:r>
              <a:rPr lang="de-AT" sz="3200" dirty="0"/>
              <a:t>K.o.-Kriterien formulieren – Must-haves, </a:t>
            </a:r>
            <a:r>
              <a:rPr lang="de-AT" sz="3200" dirty="0" err="1"/>
              <a:t>No-gos</a:t>
            </a:r>
            <a:endParaRPr lang="de-AT" sz="3200" dirty="0"/>
          </a:p>
          <a:p>
            <a:pPr marL="358775" indent="-358775"/>
            <a:r>
              <a:rPr lang="de-AT" sz="3200" dirty="0"/>
              <a:t>Entscheidungsmatrix aufstellen – Kriterien der einzelnen Alternativen mit Punkten von 1-10 bewerten</a:t>
            </a:r>
          </a:p>
          <a:p>
            <a:pPr marL="358775" indent="-358775">
              <a:buNone/>
            </a:pPr>
            <a:endParaRPr lang="de-AT" sz="2800" dirty="0"/>
          </a:p>
          <a:p>
            <a:pPr marL="358775" indent="-358775"/>
            <a:endParaRPr lang="de-AT" sz="3200" dirty="0"/>
          </a:p>
          <a:p>
            <a:pPr eaLnBrk="1" hangingPunct="1">
              <a:buNone/>
            </a:pPr>
            <a:endParaRPr lang="de-AT" sz="3200" dirty="0"/>
          </a:p>
        </p:txBody>
      </p:sp>
    </p:spTree>
    <p:extLst>
      <p:ext uri="{BB962C8B-B14F-4D97-AF65-F5344CB8AC3E}">
        <p14:creationId xmlns:p14="http://schemas.microsoft.com/office/powerpoint/2010/main" val="1500291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allgemein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de-AT" sz="2800" dirty="0"/>
              <a:t>Kernelemente aussagekräftiger Unterlagen (</a:t>
            </a:r>
            <a:r>
              <a:rPr lang="de-AT" sz="2800" b="1" dirty="0">
                <a:solidFill>
                  <a:srgbClr val="002060"/>
                </a:solidFill>
              </a:rPr>
              <a:t>Profil-Methode</a:t>
            </a:r>
            <a:r>
              <a:rPr lang="de-AT" sz="2800" dirty="0"/>
              <a:t>):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Passgenauigkeit</a:t>
            </a:r>
            <a:endParaRPr lang="de-AT" sz="2800" dirty="0"/>
          </a:p>
          <a:p>
            <a:pPr marL="358775" lvl="1" indent="-358775">
              <a:buNone/>
            </a:pPr>
            <a:r>
              <a:rPr lang="de-AT" sz="2800" dirty="0"/>
              <a:t>	Punkt für Punkt auf die Anforderungen der Stelle eingehen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Stärkenorientierung</a:t>
            </a:r>
            <a:endParaRPr lang="de-AT" sz="2800" dirty="0"/>
          </a:p>
          <a:p>
            <a:pPr marL="358775" lvl="1" indent="-358775">
              <a:buNone/>
            </a:pPr>
            <a:r>
              <a:rPr lang="de-AT" sz="2800" dirty="0"/>
              <a:t>	Vorzüge in den Mittelpunkt der Bewerbung stellen</a:t>
            </a:r>
          </a:p>
          <a:p>
            <a:pPr marL="358775" lvl="1" indent="-358775"/>
            <a:r>
              <a:rPr lang="de-AT" sz="2800" b="1" dirty="0">
                <a:solidFill>
                  <a:srgbClr val="002060"/>
                </a:solidFill>
              </a:rPr>
              <a:t>Glaubwürdigkeit</a:t>
            </a:r>
          </a:p>
          <a:p>
            <a:pPr marL="358775" lvl="1" indent="-358775">
              <a:buNone/>
            </a:pPr>
            <a:r>
              <a:rPr lang="de-AT" sz="2800" dirty="0"/>
              <a:t>	konkrete Erfolgsgeschichten (keine Leerfloskeln)</a:t>
            </a:r>
          </a:p>
          <a:p>
            <a:pPr marL="358775" lvl="1" indent="-358775">
              <a:buNone/>
            </a:pPr>
            <a:endParaRPr lang="de-AT" sz="2800" dirty="0"/>
          </a:p>
          <a:p>
            <a:pPr marL="358775" lvl="1" indent="-358775">
              <a:buNone/>
            </a:pPr>
            <a:r>
              <a:rPr lang="de-AT" sz="2800" dirty="0">
                <a:sym typeface="Wingdings" panose="05000000000000000000" pitchFamily="2" charset="2"/>
              </a:rPr>
              <a:t> Unternehmenssicht: KO-Kriterien müssen erfüllt werden</a:t>
            </a:r>
            <a:endParaRPr lang="de-AT" sz="28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80754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allgemein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de-AT" sz="2800" dirty="0"/>
              <a:t>unbedingt folgende Punkte </a:t>
            </a:r>
            <a:r>
              <a:rPr lang="de-AT" sz="2800" b="1" dirty="0">
                <a:solidFill>
                  <a:srgbClr val="002060"/>
                </a:solidFill>
              </a:rPr>
              <a:t>beachten</a:t>
            </a:r>
            <a:r>
              <a:rPr lang="de-AT" sz="2800" dirty="0"/>
              <a:t>:</a:t>
            </a:r>
          </a:p>
          <a:p>
            <a:pPr marL="358775" lvl="1" indent="-358775">
              <a:buNone/>
            </a:pPr>
            <a:endParaRPr lang="de-AT" sz="1050" dirty="0"/>
          </a:p>
          <a:p>
            <a:pPr marL="358775" lvl="1" indent="-358775"/>
            <a:r>
              <a:rPr lang="de-AT" sz="2800" dirty="0"/>
              <a:t>Nicht die gleiche Bewerbung an verschiedene Unternehmen schicken! (Passgenauigkeit!)</a:t>
            </a:r>
          </a:p>
          <a:p>
            <a:pPr marL="358775" lvl="1" indent="-358775">
              <a:buNone/>
            </a:pPr>
            <a:r>
              <a:rPr lang="de-AT" sz="2800" dirty="0">
                <a:sym typeface="Wingdings" pitchFamily="2" charset="2"/>
              </a:rPr>
              <a:t>     </a:t>
            </a:r>
            <a:r>
              <a:rPr lang="de-AT" sz="2800" dirty="0"/>
              <a:t>Nichtssagende Bewerbungen werden gnadenlos aussortiert!</a:t>
            </a:r>
          </a:p>
          <a:p>
            <a:pPr marL="358775" lvl="1" indent="-358775"/>
            <a:r>
              <a:rPr lang="de-AT" sz="2800" dirty="0"/>
              <a:t>auf Vollständigkeit der Unterlagen achten!</a:t>
            </a:r>
          </a:p>
          <a:p>
            <a:pPr marL="358775" lvl="1" indent="-358775"/>
            <a:r>
              <a:rPr lang="de-AT" sz="2800" dirty="0"/>
              <a:t>Keine Rechtschreibfehler!</a:t>
            </a:r>
          </a:p>
          <a:p>
            <a:pPr marL="358775" lvl="1" indent="-358775"/>
            <a:r>
              <a:rPr lang="de-AT" sz="2800" dirty="0"/>
              <a:t>korrekte Anrede (immer mit dem jeweiligen Titel!)</a:t>
            </a:r>
          </a:p>
          <a:p>
            <a:pPr marL="358775" lvl="1" indent="-358775">
              <a:buNone/>
            </a:pPr>
            <a:endParaRPr lang="de-AT" sz="2800" dirty="0"/>
          </a:p>
          <a:p>
            <a:pPr marL="358775" lvl="1" indent="-358775">
              <a:buNone/>
            </a:pPr>
            <a:r>
              <a:rPr lang="de-AT" sz="2800" dirty="0">
                <a:sym typeface="Wingdings" pitchFamily="2" charset="2"/>
              </a:rPr>
              <a:t> Zusammenstellen der Unterlagen erfordert viel Zeit!!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339669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AT" dirty="0"/>
              <a:t>Bewerbungsunterlagen – </a:t>
            </a:r>
            <a:br>
              <a:rPr lang="de-AT" dirty="0"/>
            </a:br>
            <a:r>
              <a:rPr lang="de-AT" sz="3200" dirty="0"/>
              <a:t>Was steht zwischen den Zeilen?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de-AT" sz="2800" dirty="0"/>
              <a:t>Unternehmen suchen Bewerber mit folgendem Profil: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lernbereit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selbstständig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leistungsbereit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stressresistent und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de-AT" sz="2800" dirty="0"/>
              <a:t>teamfähig </a:t>
            </a:r>
          </a:p>
          <a:p>
            <a:pPr marL="0" lvl="1" indent="0">
              <a:buNone/>
            </a:pPr>
            <a:r>
              <a:rPr lang="de-AT" sz="2800" dirty="0">
                <a:sym typeface="Wingdings" pitchFamily="2" charset="2"/>
              </a:rPr>
              <a:t> schwer feststellbar</a:t>
            </a:r>
            <a:endParaRPr lang="de-AT" sz="2800" dirty="0"/>
          </a:p>
          <a:p>
            <a:pPr marL="0" lvl="1" indent="0">
              <a:buNone/>
            </a:pPr>
            <a:endParaRPr lang="de-AT" sz="2800" dirty="0"/>
          </a:p>
          <a:p>
            <a:pPr marL="0" lvl="1" indent="0">
              <a:buNone/>
            </a:pPr>
            <a:endParaRPr lang="de-AT" sz="2800" dirty="0"/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B9ACE88-29EB-4D8D-BF9A-75C2F1E8B1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2800" dirty="0"/>
              <a:t>Bei der Auswertung der Unterlagen erwartet das Unternehmen Hinweise, die über die </a:t>
            </a:r>
            <a:r>
              <a:rPr lang="de-AT" sz="2800" b="1" dirty="0">
                <a:solidFill>
                  <a:srgbClr val="002060"/>
                </a:solidFill>
              </a:rPr>
              <a:t>Persönlichkeit des Bewerbers</a:t>
            </a:r>
            <a:r>
              <a:rPr lang="de-AT" sz="2800" dirty="0"/>
              <a:t> Aufschluss geben.</a:t>
            </a:r>
          </a:p>
          <a:p>
            <a:endParaRPr lang="de-AT" sz="2800" dirty="0"/>
          </a:p>
        </p:txBody>
      </p:sp>
      <p:sp>
        <p:nvSpPr>
          <p:cNvPr id="5122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AT"/>
              <a:t>Reinhard Engler</a:t>
            </a:r>
          </a:p>
        </p:txBody>
      </p:sp>
    </p:spTree>
    <p:extLst>
      <p:ext uri="{BB962C8B-B14F-4D97-AF65-F5344CB8AC3E}">
        <p14:creationId xmlns:p14="http://schemas.microsoft.com/office/powerpoint/2010/main" val="260919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enutzerdefiniert 1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002060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1219</Words>
  <Application>Microsoft Office PowerPoint</Application>
  <PresentationFormat>Breitbild</PresentationFormat>
  <Paragraphs>201</Paragraphs>
  <Slides>14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2" baseType="lpstr">
      <vt:lpstr>Arial</vt:lpstr>
      <vt:lpstr>Calibri</vt:lpstr>
      <vt:lpstr>Tw Cen MT</vt:lpstr>
      <vt:lpstr>Tw Cen MT Condensed</vt:lpstr>
      <vt:lpstr>Verdana</vt:lpstr>
      <vt:lpstr>Wingdings</vt:lpstr>
      <vt:lpstr>Wingdings 3</vt:lpstr>
      <vt:lpstr>Integral</vt:lpstr>
      <vt:lpstr>Bewerbung</vt:lpstr>
      <vt:lpstr>Überblick</vt:lpstr>
      <vt:lpstr>Vor der Bewerbung (1)</vt:lpstr>
      <vt:lpstr>Vor der Bewerbung (2)</vt:lpstr>
      <vt:lpstr>Vor der Bewerbung (3)</vt:lpstr>
      <vt:lpstr>Vor der Bewerbung (4)</vt:lpstr>
      <vt:lpstr>Bewerbungsunterlagen allgemein (1)</vt:lpstr>
      <vt:lpstr>Bewerbungsunterlagen allgemein (2)</vt:lpstr>
      <vt:lpstr>Bewerbungsunterlagen –  Was steht zwischen den Zeilen? </vt:lpstr>
      <vt:lpstr>Bewerbungsunterlagen – Was steht zwischen den Zeilen? </vt:lpstr>
      <vt:lpstr>Bewerbungsunterlagen – Bestandteile</vt:lpstr>
      <vt:lpstr>Bewerbungsunterlagen – Anschreiben – Video: https://www.youtube.com/watch?v=PYbnbYoMMuY</vt:lpstr>
      <vt:lpstr>Bewerbungsunterlagen – Lebenslauf – VIDEO: https://www.youtube.com/watch?v=UDODdZaZTQE</vt:lpstr>
      <vt:lpstr>Bewerbung - Nachbereitung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Bilanzierung</dc:title>
  <dc:creator>Reinhard Engler</dc:creator>
  <cp:lastModifiedBy>Reinhard Engler</cp:lastModifiedBy>
  <cp:revision>55</cp:revision>
  <cp:lastPrinted>2020-10-07T07:10:26Z</cp:lastPrinted>
  <dcterms:created xsi:type="dcterms:W3CDTF">2017-10-11T15:12:28Z</dcterms:created>
  <dcterms:modified xsi:type="dcterms:W3CDTF">2024-01-23T06:46:38Z</dcterms:modified>
</cp:coreProperties>
</file>