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10" r:id="rId1"/>
  </p:sldMasterIdLst>
  <p:notesMasterIdLst>
    <p:notesMasterId r:id="rId12"/>
  </p:notesMasterIdLst>
  <p:sldIdLst>
    <p:sldId id="263" r:id="rId2"/>
    <p:sldId id="278" r:id="rId3"/>
    <p:sldId id="289" r:id="rId4"/>
    <p:sldId id="292" r:id="rId5"/>
    <p:sldId id="291" r:id="rId6"/>
    <p:sldId id="284" r:id="rId7"/>
    <p:sldId id="267" r:id="rId8"/>
    <p:sldId id="293" r:id="rId9"/>
    <p:sldId id="294" r:id="rId10"/>
    <p:sldId id="295" r:id="rId11"/>
  </p:sldIdLst>
  <p:sldSz cx="9144000" cy="6858000" type="screen4x3"/>
  <p:notesSz cx="6858000" cy="9144000"/>
  <p:defaultTextStyle>
    <a:defPPr>
      <a:defRPr lang="de-DE"/>
    </a:defPPr>
    <a:lvl1pPr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Times New Roman" charset="0"/>
        <a:ea typeface="+mn-ea"/>
        <a:cs typeface="+mn-cs"/>
      </a:defRPr>
    </a:lvl1pPr>
    <a:lvl2pPr marL="457200"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Times New Roman" charset="0"/>
        <a:ea typeface="+mn-ea"/>
        <a:cs typeface="+mn-cs"/>
      </a:defRPr>
    </a:lvl2pPr>
    <a:lvl3pPr marL="914400"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Times New Roman" charset="0"/>
        <a:ea typeface="+mn-ea"/>
        <a:cs typeface="+mn-cs"/>
      </a:defRPr>
    </a:lvl3pPr>
    <a:lvl4pPr marL="1371600"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Times New Roman" charset="0"/>
        <a:ea typeface="+mn-ea"/>
        <a:cs typeface="+mn-cs"/>
      </a:defRPr>
    </a:lvl4pPr>
    <a:lvl5pPr marL="1828800" algn="l" rtl="0" eaLnBrk="0" fontAlgn="base" hangingPunct="0">
      <a:spcBef>
        <a:spcPct val="20000"/>
      </a:spcBef>
      <a:spcAft>
        <a:spcPct val="0"/>
      </a:spcAft>
      <a:buClr>
        <a:schemeClr val="accent2"/>
      </a:buClr>
      <a:buFont typeface="Monotype Sorts" pitchFamily="2" charset="2"/>
      <a:buChar char="z"/>
      <a:defRPr kumimoji="1" sz="3200" kern="1200">
        <a:solidFill>
          <a:schemeClr val="tx1"/>
        </a:solidFill>
        <a:latin typeface="Times New Roman" charset="0"/>
        <a:ea typeface="+mn-ea"/>
        <a:cs typeface="+mn-cs"/>
      </a:defRPr>
    </a:lvl5pPr>
    <a:lvl6pPr marL="2286000" algn="l" defTabSz="914400" rtl="0" eaLnBrk="1" latinLnBrk="0" hangingPunct="1">
      <a:defRPr kumimoji="1" sz="3200" kern="1200">
        <a:solidFill>
          <a:schemeClr val="tx1"/>
        </a:solidFill>
        <a:latin typeface="Times New Roman" charset="0"/>
        <a:ea typeface="+mn-ea"/>
        <a:cs typeface="+mn-cs"/>
      </a:defRPr>
    </a:lvl6pPr>
    <a:lvl7pPr marL="2743200" algn="l" defTabSz="914400" rtl="0" eaLnBrk="1" latinLnBrk="0" hangingPunct="1">
      <a:defRPr kumimoji="1" sz="3200" kern="1200">
        <a:solidFill>
          <a:schemeClr val="tx1"/>
        </a:solidFill>
        <a:latin typeface="Times New Roman" charset="0"/>
        <a:ea typeface="+mn-ea"/>
        <a:cs typeface="+mn-cs"/>
      </a:defRPr>
    </a:lvl7pPr>
    <a:lvl8pPr marL="3200400" algn="l" defTabSz="914400" rtl="0" eaLnBrk="1" latinLnBrk="0" hangingPunct="1">
      <a:defRPr kumimoji="1" sz="3200" kern="1200">
        <a:solidFill>
          <a:schemeClr val="tx1"/>
        </a:solidFill>
        <a:latin typeface="Times New Roman" charset="0"/>
        <a:ea typeface="+mn-ea"/>
        <a:cs typeface="+mn-cs"/>
      </a:defRPr>
    </a:lvl8pPr>
    <a:lvl9pPr marL="3657600" algn="l" defTabSz="914400" rtl="0" eaLnBrk="1" latinLnBrk="0" hangingPunct="1">
      <a:defRPr kumimoji="1" sz="32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26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23" autoAdjust="0"/>
    <p:restoredTop sz="90929"/>
  </p:normalViewPr>
  <p:slideViewPr>
    <p:cSldViewPr>
      <p:cViewPr varScale="1">
        <p:scale>
          <a:sx n="92" d="100"/>
          <a:sy n="92" d="100"/>
        </p:scale>
        <p:origin x="1506" y="-24"/>
      </p:cViewPr>
      <p:guideLst>
        <p:guide orient="horz" pos="2304"/>
        <p:guide pos="26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4"/>
    </p:cViewPr>
  </p:sorterViewPr>
  <p:notesViewPr>
    <p:cSldViewPr>
      <p:cViewPr varScale="1">
        <p:scale>
          <a:sx n="58" d="100"/>
          <a:sy n="58" d="100"/>
        </p:scale>
        <p:origin x="-177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kumimoji="0" sz="1200"/>
            </a:lvl1pPr>
          </a:lstStyle>
          <a:p>
            <a:pPr>
              <a:defRPr/>
            </a:pPr>
            <a:endParaRPr lang="de-DE"/>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kumimoji="0" sz="1200"/>
            </a:lvl1pPr>
          </a:lstStyle>
          <a:p>
            <a:pPr>
              <a:defRPr/>
            </a:pPr>
            <a:endParaRPr lang="de-DE"/>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kumimoji="0" sz="1200"/>
            </a:lvl1pPr>
          </a:lstStyle>
          <a:p>
            <a:pPr>
              <a:defRPr/>
            </a:pPr>
            <a:endParaRPr lang="de-DE"/>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FontTx/>
              <a:buNone/>
              <a:defRPr kumimoji="0" sz="1200"/>
            </a:lvl1pPr>
          </a:lstStyle>
          <a:p>
            <a:pPr>
              <a:defRPr/>
            </a:pPr>
            <a:fld id="{7A6332E9-0CFB-407B-82CB-4B0ED4746FE4}" type="slidenum">
              <a:rPr lang="de-DE"/>
              <a:pPr>
                <a:defRPr/>
              </a:pPr>
              <a:t>‹Nr.›</a:t>
            </a:fld>
            <a:endParaRPr lang="de-DE"/>
          </a:p>
        </p:txBody>
      </p:sp>
    </p:spTree>
    <p:extLst>
      <p:ext uri="{BB962C8B-B14F-4D97-AF65-F5344CB8AC3E}">
        <p14:creationId xmlns:p14="http://schemas.microsoft.com/office/powerpoint/2010/main" val="22696252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3200">
                <a:solidFill>
                  <a:schemeClr val="tx1"/>
                </a:solidFill>
                <a:latin typeface="Times New Roman" charset="0"/>
              </a:defRPr>
            </a:lvl1pPr>
            <a:lvl2pPr marL="742950" indent="-285750">
              <a:defRPr kumimoji="1" sz="3200">
                <a:solidFill>
                  <a:schemeClr val="tx1"/>
                </a:solidFill>
                <a:latin typeface="Times New Roman" charset="0"/>
              </a:defRPr>
            </a:lvl2pPr>
            <a:lvl3pPr marL="1143000" indent="-228600">
              <a:defRPr kumimoji="1" sz="3200">
                <a:solidFill>
                  <a:schemeClr val="tx1"/>
                </a:solidFill>
                <a:latin typeface="Times New Roman" charset="0"/>
              </a:defRPr>
            </a:lvl3pPr>
            <a:lvl4pPr marL="1600200" indent="-228600">
              <a:defRPr kumimoji="1" sz="3200">
                <a:solidFill>
                  <a:schemeClr val="tx1"/>
                </a:solidFill>
                <a:latin typeface="Times New Roman" charset="0"/>
              </a:defRPr>
            </a:lvl4pPr>
            <a:lvl5pPr marL="2057400" indent="-228600">
              <a:defRPr kumimoji="1" sz="3200">
                <a:solidFill>
                  <a:schemeClr val="tx1"/>
                </a:solidFill>
                <a:latin typeface="Times New Roman" charset="0"/>
              </a:defRPr>
            </a:lvl5pPr>
            <a:lvl6pPr marL="25146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charset="0"/>
              </a:defRPr>
            </a:lvl6pPr>
            <a:lvl7pPr marL="29718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charset="0"/>
              </a:defRPr>
            </a:lvl7pPr>
            <a:lvl8pPr marL="34290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charset="0"/>
              </a:defRPr>
            </a:lvl8pPr>
            <a:lvl9pPr marL="38862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charset="0"/>
              </a:defRPr>
            </a:lvl9pPr>
          </a:lstStyle>
          <a:p>
            <a:fld id="{3F58493E-B2D1-4832-8426-16CB50C54B9C}" type="slidenum">
              <a:rPr kumimoji="0" lang="de-DE" sz="1200" smtClean="0"/>
              <a:pPr/>
              <a:t>7</a:t>
            </a:fld>
            <a:endParaRPr kumimoji="0" lang="de-DE" sz="1200"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p>
        </p:txBody>
      </p:sp>
    </p:spTree>
    <p:extLst>
      <p:ext uri="{BB962C8B-B14F-4D97-AF65-F5344CB8AC3E}">
        <p14:creationId xmlns:p14="http://schemas.microsoft.com/office/powerpoint/2010/main" val="1446433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Times New Roman" panose="02020603050405020304" pitchFamily="18" charset="0"/>
              </a:defRPr>
            </a:lvl9pPr>
          </a:lstStyle>
          <a:p>
            <a:fld id="{15A70BB1-9F2E-4DD7-90E7-81EEC00EC45B}" type="slidenum">
              <a:rPr kumimoji="0" lang="de-DE" altLang="de-DE" sz="1200"/>
              <a:pPr/>
              <a:t>8</a:t>
            </a:fld>
            <a:endParaRPr kumimoji="0" lang="de-DE" altLang="de-DE" sz="12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3330042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de-DE" smtClean="0"/>
              <a:t>Titelmasterformat durch Klicken bearbeiten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72B8922-0D7D-4191-B7A5-224890684857}" type="slidenum">
              <a:rPr lang="en-US" smtClean="0"/>
              <a:pPr>
                <a:defRPr/>
              </a:pPr>
              <a:t>‹Nr.›</a:t>
            </a:fld>
            <a:endParaRPr lang="en-US"/>
          </a:p>
        </p:txBody>
      </p:sp>
    </p:spTree>
    <p:extLst>
      <p:ext uri="{BB962C8B-B14F-4D97-AF65-F5344CB8AC3E}">
        <p14:creationId xmlns:p14="http://schemas.microsoft.com/office/powerpoint/2010/main" val="1994099424"/>
      </p:ext>
    </p:extLst>
  </p:cSld>
  <p:clrMapOvr>
    <a:masterClrMapping/>
  </p:clrMapOvr>
  <p:transition>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324766894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de-DE" smtClean="0"/>
              <a:t>Titelmasterformat durch Klicken bearbeiten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30507800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de-DE" smtClean="0"/>
              <a:t>Titelmasterformat durch Klicken bearbeiten</a:t>
            </a:r>
            <a:endParaRPr lang="en-US" dirty="0"/>
          </a:p>
        </p:txBody>
      </p:sp>
      <p:sp>
        <p:nvSpPr>
          <p:cNvPr id="14" name="Text Placeholder 3"/>
          <p:cNvSpPr>
            <a:spLocks noGrp="1"/>
          </p:cNvSpPr>
          <p:nvPr>
            <p:ph type="body" sz="half" idx="13"/>
          </p:nvPr>
        </p:nvSpPr>
        <p:spPr>
          <a:xfrm>
            <a:off x="1448177" y="3771174"/>
            <a:ext cx="5540814"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
        <p:nvSpPr>
          <p:cNvPr id="11" name="TextBox 10"/>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6410089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110219303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105960026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33398108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nchor="t" anchorCtr="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8672B3-B954-4493-BE34-FCF38B26B9A4}" type="slidenum">
              <a:rPr lang="en-US" smtClean="0"/>
              <a:pPr>
                <a:defRPr/>
              </a:pPr>
              <a:t>‹Nr.›</a:t>
            </a:fld>
            <a:endParaRPr lang="en-US"/>
          </a:p>
        </p:txBody>
      </p:sp>
    </p:spTree>
    <p:extLst>
      <p:ext uri="{BB962C8B-B14F-4D97-AF65-F5344CB8AC3E}">
        <p14:creationId xmlns:p14="http://schemas.microsoft.com/office/powerpoint/2010/main" val="329440943"/>
      </p:ext>
    </p:extLst>
  </p:cSld>
  <p:clrMapOvr>
    <a:masterClrMapping/>
  </p:clrMapOvr>
  <p:transition>
    <p:zoom/>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F207573-D853-439F-84BF-5A942C19B0B2}" type="slidenum">
              <a:rPr lang="en-US" smtClean="0"/>
              <a:pPr>
                <a:defRPr/>
              </a:pPr>
              <a:t>‹Nr.›</a:t>
            </a:fld>
            <a:endParaRPr lang="en-US"/>
          </a:p>
        </p:txBody>
      </p:sp>
    </p:spTree>
    <p:extLst>
      <p:ext uri="{BB962C8B-B14F-4D97-AF65-F5344CB8AC3E}">
        <p14:creationId xmlns:p14="http://schemas.microsoft.com/office/powerpoint/2010/main" val="3179267267"/>
      </p:ext>
    </p:extLst>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1827BAE-EC95-4769-BB36-1810B73D2359}" type="slidenum">
              <a:rPr lang="en-US" smtClean="0"/>
              <a:pPr>
                <a:defRPr/>
              </a:pPr>
              <a:t>‹Nr.›</a:t>
            </a:fld>
            <a:endParaRPr lang="en-US"/>
          </a:p>
        </p:txBody>
      </p:sp>
    </p:spTree>
    <p:extLst>
      <p:ext uri="{BB962C8B-B14F-4D97-AF65-F5344CB8AC3E}">
        <p14:creationId xmlns:p14="http://schemas.microsoft.com/office/powerpoint/2010/main" val="2195116279"/>
      </p:ext>
    </p:extLst>
  </p:cSld>
  <p:clrMapOvr>
    <a:masterClrMapping/>
  </p:clrMapOvr>
  <p:transition>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23220634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844C470-7A52-4DD5-9486-C00A824F39E0}" type="slidenum">
              <a:rPr lang="en-US" smtClean="0"/>
              <a:pPr>
                <a:defRPr/>
              </a:pPr>
              <a:t>‹Nr.›</a:t>
            </a:fld>
            <a:endParaRPr lang="en-US"/>
          </a:p>
        </p:txBody>
      </p:sp>
    </p:spTree>
    <p:extLst>
      <p:ext uri="{BB962C8B-B14F-4D97-AF65-F5344CB8AC3E}">
        <p14:creationId xmlns:p14="http://schemas.microsoft.com/office/powerpoint/2010/main" val="397854605"/>
      </p:ext>
    </p:extLst>
  </p:cSld>
  <p:clrMapOvr>
    <a:masterClrMapping/>
  </p:clrMapOvr>
  <p:transition>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E931969-8A57-462B-A920-21EA5C9E7CCE}" type="slidenum">
              <a:rPr lang="en-US" smtClean="0"/>
              <a:pPr>
                <a:defRPr/>
              </a:pPr>
              <a:t>‹Nr.›</a:t>
            </a:fld>
            <a:endParaRPr lang="en-US"/>
          </a:p>
        </p:txBody>
      </p:sp>
    </p:spTree>
    <p:extLst>
      <p:ext uri="{BB962C8B-B14F-4D97-AF65-F5344CB8AC3E}">
        <p14:creationId xmlns:p14="http://schemas.microsoft.com/office/powerpoint/2010/main" val="2688591276"/>
      </p:ext>
    </p:extLst>
  </p:cSld>
  <p:clrMapOvr>
    <a:masterClrMapping/>
  </p:clrMapOvr>
  <p:transition>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7" name="Date Placeholder 2"/>
          <p:cNvSpPr>
            <a:spLocks noGrp="1"/>
          </p:cNvSpPr>
          <p:nvPr>
            <p:ph type="dt" sz="half" idx="10"/>
          </p:nvPr>
        </p:nvSpPr>
        <p:spPr/>
        <p:txBody>
          <a:bodyPr/>
          <a:lstStyle/>
          <a:p>
            <a:pPr>
              <a:defRPr/>
            </a:pPr>
            <a:endParaRPr lang="en-US"/>
          </a:p>
        </p:txBody>
      </p:sp>
      <p:sp>
        <p:nvSpPr>
          <p:cNvPr id="5" name="Footer Placeholder 3"/>
          <p:cNvSpPr>
            <a:spLocks noGrp="1"/>
          </p:cNvSpPr>
          <p:nvPr>
            <p:ph type="ftr" sz="quarter" idx="11"/>
          </p:nvPr>
        </p:nvSpPr>
        <p:spPr/>
        <p:txBody>
          <a:bodyPr/>
          <a:lstStyle/>
          <a:p>
            <a:pPr>
              <a:defRPr/>
            </a:pPr>
            <a:endParaRPr lang="en-US"/>
          </a:p>
        </p:txBody>
      </p:sp>
      <p:sp>
        <p:nvSpPr>
          <p:cNvPr id="6" name="Slide Number Placeholder 4"/>
          <p:cNvSpPr>
            <a:spLocks noGrp="1"/>
          </p:cNvSpPr>
          <p:nvPr>
            <p:ph type="sldNum" sz="quarter" idx="12"/>
          </p:nvPr>
        </p:nvSpPr>
        <p:spPr/>
        <p:txBody>
          <a:bodyPr/>
          <a:lstStyle/>
          <a:p>
            <a:pPr>
              <a:defRPr/>
            </a:pPr>
            <a:fld id="{CEA0976B-3A0C-43FC-A976-D43C1043DCDB}" type="slidenum">
              <a:rPr lang="en-US" smtClean="0"/>
              <a:pPr>
                <a:defRPr/>
              </a:pPr>
              <a:t>‹Nr.›</a:t>
            </a:fld>
            <a:endParaRPr lang="en-US"/>
          </a:p>
        </p:txBody>
      </p:sp>
    </p:spTree>
    <p:extLst>
      <p:ext uri="{BB962C8B-B14F-4D97-AF65-F5344CB8AC3E}">
        <p14:creationId xmlns:p14="http://schemas.microsoft.com/office/powerpoint/2010/main" val="1865245411"/>
      </p:ext>
    </p:extLst>
  </p:cSld>
  <p:clrMapOvr>
    <a:masterClrMapping/>
  </p:clrMapOvr>
  <p:transition>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US"/>
          </a:p>
        </p:txBody>
      </p:sp>
      <p:sp>
        <p:nvSpPr>
          <p:cNvPr id="5" name="Footer Placeholder 2"/>
          <p:cNvSpPr>
            <a:spLocks noGrp="1"/>
          </p:cNvSpPr>
          <p:nvPr>
            <p:ph type="ftr" sz="quarter" idx="11"/>
          </p:nvPr>
        </p:nvSpPr>
        <p:spPr/>
        <p:txBody>
          <a:bodyPr/>
          <a:lstStyle/>
          <a:p>
            <a:pPr>
              <a:defRPr/>
            </a:pPr>
            <a:endParaRPr lang="en-US"/>
          </a:p>
        </p:txBody>
      </p:sp>
      <p:sp>
        <p:nvSpPr>
          <p:cNvPr id="6" name="Slide Number Placeholder 3"/>
          <p:cNvSpPr>
            <a:spLocks noGrp="1"/>
          </p:cNvSpPr>
          <p:nvPr>
            <p:ph type="sldNum" sz="quarter" idx="12"/>
          </p:nvPr>
        </p:nvSpPr>
        <p:spPr/>
        <p:txBody>
          <a:bodyPr/>
          <a:lstStyle/>
          <a:p>
            <a:pPr>
              <a:defRPr/>
            </a:pPr>
            <a:fld id="{1B5236CB-E2F3-43F0-A462-2272BB657ABC}" type="slidenum">
              <a:rPr lang="en-US" smtClean="0"/>
              <a:pPr>
                <a:defRPr/>
              </a:pPr>
              <a:t>‹Nr.›</a:t>
            </a:fld>
            <a:endParaRPr lang="en-US"/>
          </a:p>
        </p:txBody>
      </p:sp>
    </p:spTree>
    <p:extLst>
      <p:ext uri="{BB962C8B-B14F-4D97-AF65-F5344CB8AC3E}">
        <p14:creationId xmlns:p14="http://schemas.microsoft.com/office/powerpoint/2010/main" val="1011389783"/>
      </p:ext>
    </p:extLst>
  </p:cSld>
  <p:clrMapOvr>
    <a:masterClrMapping/>
  </p:clrMapOvr>
  <p:transition>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de-DE" smtClean="0"/>
              <a:t>Titelmasterformat durch Klicken bearbeiten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7" name="Date Placeholder 4"/>
          <p:cNvSpPr>
            <a:spLocks noGrp="1"/>
          </p:cNvSpPr>
          <p:nvPr>
            <p:ph type="dt" sz="half" idx="10"/>
          </p:nvPr>
        </p:nvSpPr>
        <p:spPr/>
        <p:txBody>
          <a:bodyPr/>
          <a:lstStyle/>
          <a:p>
            <a:pPr>
              <a:defRPr/>
            </a:pPr>
            <a:endParaRPr lang="en-US"/>
          </a:p>
        </p:txBody>
      </p:sp>
      <p:sp>
        <p:nvSpPr>
          <p:cNvPr id="5" name="Footer Placeholder 5"/>
          <p:cNvSpPr>
            <a:spLocks noGrp="1"/>
          </p:cNvSpPr>
          <p:nvPr>
            <p:ph type="ftr" sz="quarter" idx="11"/>
          </p:nvPr>
        </p:nvSpPr>
        <p:spPr/>
        <p:txBody>
          <a:bodyPr/>
          <a:lstStyle/>
          <a:p>
            <a:pPr>
              <a:defRPr/>
            </a:pPr>
            <a:endParaRPr lang="en-US"/>
          </a:p>
        </p:txBody>
      </p:sp>
      <p:sp>
        <p:nvSpPr>
          <p:cNvPr id="6" name="Slide Number Placeholder 6"/>
          <p:cNvSpPr>
            <a:spLocks noGrp="1"/>
          </p:cNvSpPr>
          <p:nvPr>
            <p:ph type="sldNum" sz="quarter" idx="12"/>
          </p:nvPr>
        </p:nvSpPr>
        <p:spPr/>
        <p:txBody>
          <a:bodyPr/>
          <a:lstStyle/>
          <a:p>
            <a:pPr>
              <a:defRPr/>
            </a:pPr>
            <a:fld id="{4ABA4C64-BEA4-477A-A34C-6D88EF86E82D}" type="slidenum">
              <a:rPr lang="en-US" smtClean="0"/>
              <a:pPr>
                <a:defRPr/>
              </a:pPr>
              <a:t>‹Nr.›</a:t>
            </a:fld>
            <a:endParaRPr lang="en-US"/>
          </a:p>
        </p:txBody>
      </p:sp>
    </p:spTree>
    <p:extLst>
      <p:ext uri="{BB962C8B-B14F-4D97-AF65-F5344CB8AC3E}">
        <p14:creationId xmlns:p14="http://schemas.microsoft.com/office/powerpoint/2010/main" val="1395805477"/>
      </p:ext>
    </p:extLst>
  </p:cSld>
  <p:clrMapOvr>
    <a:masterClrMapping/>
  </p:clrMapOvr>
  <p:transition>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A0930B8-E9E5-433F-9688-BC210BAD535A}" type="slidenum">
              <a:rPr lang="en-US" smtClean="0"/>
              <a:pPr>
                <a:defRPr/>
              </a:pPr>
              <a:t>‹Nr.›</a:t>
            </a:fld>
            <a:endParaRPr lang="en-US"/>
          </a:p>
        </p:txBody>
      </p:sp>
    </p:spTree>
    <p:extLst>
      <p:ext uri="{BB962C8B-B14F-4D97-AF65-F5344CB8AC3E}">
        <p14:creationId xmlns:p14="http://schemas.microsoft.com/office/powerpoint/2010/main" val="3696981584"/>
      </p:ext>
    </p:extLst>
  </p:cSld>
  <p:clrMapOvr>
    <a:masterClrMapping/>
  </p:clrMapOvr>
  <p:transition>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FE76A6ED-3D5E-4B11-8558-BDFF18BC32B0}" type="slidenum">
              <a:rPr lang="en-US" smtClean="0"/>
              <a:pPr>
                <a:defRPr/>
              </a:pPr>
              <a:t>‹Nr.›</a:t>
            </a:fld>
            <a:endParaRPr lang="en-US"/>
          </a:p>
        </p:txBody>
      </p:sp>
    </p:spTree>
    <p:extLst>
      <p:ext uri="{BB962C8B-B14F-4D97-AF65-F5344CB8AC3E}">
        <p14:creationId xmlns:p14="http://schemas.microsoft.com/office/powerpoint/2010/main" val="127943526"/>
      </p:ext>
    </p:extLst>
  </p:cSld>
  <p:clrMap bg1="dk1" tx1="lt1" bg2="dk2" tx2="lt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Lst>
  <p:transition>
    <p:zoom/>
  </p:transition>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050"/>
          <p:cNvGraphicFramePr>
            <a:graphicFrameLocks noChangeAspect="1"/>
          </p:cNvGraphicFramePr>
          <p:nvPr>
            <p:extLst>
              <p:ext uri="{D42A27DB-BD31-4B8C-83A1-F6EECF244321}">
                <p14:modId xmlns:p14="http://schemas.microsoft.com/office/powerpoint/2010/main" val="1975749549"/>
              </p:ext>
            </p:extLst>
          </p:nvPr>
        </p:nvGraphicFramePr>
        <p:xfrm>
          <a:off x="1979712" y="4149080"/>
          <a:ext cx="5004544" cy="2144502"/>
        </p:xfrm>
        <a:graphic>
          <a:graphicData uri="http://schemas.openxmlformats.org/presentationml/2006/ole">
            <mc:AlternateContent xmlns:mc="http://schemas.openxmlformats.org/markup-compatibility/2006">
              <mc:Choice xmlns:v="urn:schemas-microsoft-com:vml" Requires="v">
                <p:oleObj spid="_x0000_s1031" name="Clip" r:id="rId3" imgW="4321080" imgH="1850760" progId="MS_ClipArt_Gallery.2">
                  <p:embed/>
                </p:oleObj>
              </mc:Choice>
              <mc:Fallback>
                <p:oleObj name="Clip" r:id="rId3" imgW="4321080" imgH="1850760" progId="MS_ClipArt_Gallery.2">
                  <p:embed/>
                  <p:pic>
                    <p:nvPicPr>
                      <p:cNvPr id="0" name="Object 20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4149080"/>
                        <a:ext cx="5004544" cy="2144502"/>
                      </a:xfrm>
                      <a:prstGeom prst="rect">
                        <a:avLst/>
                      </a:prstGeom>
                      <a:noFill/>
                      <a:ln>
                        <a:noFill/>
                      </a:ln>
                      <a:effectLst/>
                      <a:extLst/>
                    </p:spPr>
                  </p:pic>
                </p:oleObj>
              </mc:Fallback>
            </mc:AlternateContent>
          </a:graphicData>
        </a:graphic>
      </p:graphicFrame>
      <p:sp>
        <p:nvSpPr>
          <p:cNvPr id="12292" name="Rectangle 2052"/>
          <p:cNvSpPr>
            <a:spLocks noGrp="1" noChangeArrowheads="1"/>
          </p:cNvSpPr>
          <p:nvPr>
            <p:ph type="ctrTitle"/>
          </p:nvPr>
        </p:nvSpPr>
        <p:spPr>
          <a:xfrm>
            <a:off x="214313" y="500063"/>
            <a:ext cx="8201025" cy="1830387"/>
          </a:xfrm>
        </p:spPr>
        <p:txBody>
          <a:bodyPr/>
          <a:lstStyle/>
          <a:p>
            <a:pPr eaLnBrk="1" fontAlgn="auto" hangingPunct="1">
              <a:spcAft>
                <a:spcPts val="0"/>
              </a:spcAft>
              <a:defRPr/>
            </a:pPr>
            <a:r>
              <a:rPr lang="de-AT" dirty="0" smtClean="0"/>
              <a:t>Diagramme in </a:t>
            </a:r>
            <a:r>
              <a:rPr lang="de-AT" dirty="0" smtClean="0"/>
              <a:t>Excel</a:t>
            </a:r>
            <a:endParaRPr lang="de-DE" sz="2200" dirty="0"/>
          </a:p>
        </p:txBody>
      </p:sp>
      <p:sp>
        <p:nvSpPr>
          <p:cNvPr id="6" name="Untertitel 5"/>
          <p:cNvSpPr>
            <a:spLocks noGrp="1"/>
          </p:cNvSpPr>
          <p:nvPr>
            <p:ph type="subTitle" idx="1"/>
          </p:nvPr>
        </p:nvSpPr>
        <p:spPr>
          <a:xfrm>
            <a:off x="714375" y="2643188"/>
            <a:ext cx="7772400" cy="914400"/>
          </a:xfrm>
        </p:spPr>
        <p:txBody>
          <a:bodyPr>
            <a:normAutofit/>
          </a:bodyPr>
          <a:lstStyle/>
          <a:p>
            <a:pPr eaLnBrk="1" fontAlgn="auto" hangingPunct="1">
              <a:spcAft>
                <a:spcPts val="0"/>
              </a:spcAft>
              <a:defRPr/>
            </a:pPr>
            <a:r>
              <a:rPr lang="de-DE" sz="3200" b="1" dirty="0" smtClean="0"/>
              <a:t>Ein Bild sagt mehr als 1000 Worte</a:t>
            </a:r>
            <a:endParaRPr lang="de-AT" sz="3200" b="1"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fontAlgn="auto">
              <a:spcAft>
                <a:spcPts val="0"/>
              </a:spcAft>
              <a:defRPr/>
            </a:pPr>
            <a:r>
              <a:rPr lang="de-AT" dirty="0" smtClean="0">
                <a:solidFill>
                  <a:schemeClr val="accent1">
                    <a:tint val="88000"/>
                    <a:satMod val="150000"/>
                  </a:schemeClr>
                </a:solidFill>
              </a:rPr>
              <a:t>Beschreibung Diagrammelemente</a:t>
            </a:r>
            <a:endParaRPr lang="de-AT" dirty="0">
              <a:solidFill>
                <a:schemeClr val="accent1">
                  <a:tint val="88000"/>
                  <a:satMod val="150000"/>
                </a:schemeClr>
              </a:solidFill>
            </a:endParaRPr>
          </a:p>
        </p:txBody>
      </p:sp>
      <p:sp>
        <p:nvSpPr>
          <p:cNvPr id="3" name="Inhaltsplatzhalter 2"/>
          <p:cNvSpPr>
            <a:spLocks noGrp="1"/>
          </p:cNvSpPr>
          <p:nvPr>
            <p:ph idx="1"/>
          </p:nvPr>
        </p:nvSpPr>
        <p:spPr/>
        <p:txBody>
          <a:bodyPr>
            <a:normAutofit/>
          </a:bodyPr>
          <a:lstStyle/>
          <a:p>
            <a:pPr marL="265176" indent="-265176" fontAlgn="auto">
              <a:spcAft>
                <a:spcPts val="0"/>
              </a:spcAft>
              <a:buFont typeface="Wingdings 2"/>
              <a:buChar char=""/>
              <a:defRPr/>
            </a:pPr>
            <a:r>
              <a:rPr lang="de-DE" b="1" dirty="0" smtClean="0"/>
              <a:t>Achsen:</a:t>
            </a:r>
            <a:r>
              <a:rPr lang="de-DE" dirty="0" smtClean="0"/>
              <a:t> die Linien, die die Zeichnungsfläche des Diagramms begrenzen </a:t>
            </a:r>
            <a:r>
              <a:rPr lang="de-DE" dirty="0" smtClean="0">
                <a:sym typeface="Wingdings" pitchFamily="2" charset="2"/>
              </a:rPr>
              <a:t> kann man i</a:t>
            </a:r>
            <a:r>
              <a:rPr lang="de-DE" dirty="0" smtClean="0"/>
              <a:t>ndividuell anpassen (Skalierung, Intervall, Schrift, Zahlenformat, …).</a:t>
            </a:r>
            <a:endParaRPr lang="de-AT" dirty="0" smtClean="0"/>
          </a:p>
          <a:p>
            <a:pPr marL="265176" indent="-265176" fontAlgn="auto">
              <a:spcAft>
                <a:spcPts val="0"/>
              </a:spcAft>
              <a:buFont typeface="Wingdings 2"/>
              <a:buChar char=""/>
              <a:defRPr/>
            </a:pPr>
            <a:r>
              <a:rPr lang="de-DE" b="1" dirty="0" smtClean="0"/>
              <a:t>Titel:</a:t>
            </a:r>
            <a:r>
              <a:rPr lang="de-DE" dirty="0" smtClean="0"/>
              <a:t> Titel des Diagramms (meist über dem Diagramm)  kann über die Registerkarte Start wie gewohnt formatiert werden</a:t>
            </a:r>
            <a:endParaRPr lang="de-AT" dirty="0" smtClean="0"/>
          </a:p>
          <a:p>
            <a:pPr marL="265176" indent="-265176" fontAlgn="auto">
              <a:spcAft>
                <a:spcPts val="0"/>
              </a:spcAft>
              <a:buFont typeface="Wingdings 2"/>
              <a:buChar char=""/>
              <a:defRPr/>
            </a:pPr>
            <a:r>
              <a:rPr lang="de-DE" b="1" dirty="0" smtClean="0"/>
              <a:t>Legende:</a:t>
            </a:r>
            <a:r>
              <a:rPr lang="de-DE" dirty="0" smtClean="0"/>
              <a:t> die zugewiesenen Muster und Farben von den Daten werden erläutert</a:t>
            </a:r>
            <a:endParaRPr lang="de-AT" dirty="0" smtClean="0"/>
          </a:p>
          <a:p>
            <a:pPr marL="265176" indent="-265176" fontAlgn="auto">
              <a:spcAft>
                <a:spcPts val="0"/>
              </a:spcAft>
              <a:buFont typeface="Wingdings 2"/>
              <a:buChar char=""/>
              <a:defRPr/>
            </a:pPr>
            <a:endParaRPr lang="de-AT" dirty="0"/>
          </a:p>
        </p:txBody>
      </p:sp>
    </p:spTree>
    <p:extLst>
      <p:ext uri="{BB962C8B-B14F-4D97-AF65-F5344CB8AC3E}">
        <p14:creationId xmlns:p14="http://schemas.microsoft.com/office/powerpoint/2010/main" val="2881622399"/>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28625" y="357188"/>
            <a:ext cx="8183563" cy="1052512"/>
          </a:xfrm>
        </p:spPr>
        <p:txBody>
          <a:bodyPr/>
          <a:lstStyle/>
          <a:p>
            <a:pPr eaLnBrk="1" fontAlgn="auto" hangingPunct="1">
              <a:spcAft>
                <a:spcPts val="0"/>
              </a:spcAft>
              <a:defRPr/>
            </a:pPr>
            <a:r>
              <a:rPr lang="de-AT" dirty="0" smtClean="0">
                <a:solidFill>
                  <a:schemeClr val="accent1">
                    <a:tint val="88000"/>
                    <a:satMod val="150000"/>
                  </a:schemeClr>
                </a:solidFill>
              </a:rPr>
              <a:t>Zweck von Diagrammen</a:t>
            </a:r>
            <a:endParaRPr lang="de-AT" dirty="0">
              <a:solidFill>
                <a:schemeClr val="accent1">
                  <a:tint val="88000"/>
                  <a:satMod val="150000"/>
                </a:schemeClr>
              </a:solidFill>
            </a:endParaRPr>
          </a:p>
        </p:txBody>
      </p:sp>
      <p:sp>
        <p:nvSpPr>
          <p:cNvPr id="7171" name="Rectangle 3"/>
          <p:cNvSpPr>
            <a:spLocks noGrp="1" noChangeArrowheads="1"/>
          </p:cNvSpPr>
          <p:nvPr>
            <p:ph idx="1"/>
          </p:nvPr>
        </p:nvSpPr>
        <p:spPr>
          <a:xfrm>
            <a:off x="500063" y="1571625"/>
            <a:ext cx="8183562" cy="4187825"/>
          </a:xfrm>
        </p:spPr>
        <p:txBody>
          <a:bodyPr/>
          <a:lstStyle/>
          <a:p>
            <a:pPr eaLnBrk="1" hangingPunct="1"/>
            <a:r>
              <a:rPr lang="de-DE" sz="2400" smtClean="0"/>
              <a:t>dienen zur grafischen Darstellung von Werten einer Tabelle</a:t>
            </a:r>
          </a:p>
          <a:p>
            <a:pPr eaLnBrk="1" hangingPunct="1"/>
            <a:endParaRPr lang="de-DE" sz="2400" smtClean="0"/>
          </a:p>
          <a:p>
            <a:pPr eaLnBrk="1" hangingPunct="1"/>
            <a:r>
              <a:rPr lang="de-DE" sz="2400" smtClean="0"/>
              <a:t>Verteilungen z.B. Prozent werden in Form von Diagrammen leichter verständlich</a:t>
            </a:r>
          </a:p>
          <a:p>
            <a:pPr eaLnBrk="1" hangingPunct="1"/>
            <a:endParaRPr lang="de-DE" sz="2400" smtClean="0"/>
          </a:p>
          <a:p>
            <a:pPr eaLnBrk="1" hangingPunct="1"/>
            <a:endParaRPr lang="de-DE" sz="2400" smtClean="0"/>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7875" y="4000500"/>
            <a:ext cx="2643188" cy="164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28625" y="0"/>
            <a:ext cx="4929188" cy="1052513"/>
          </a:xfrm>
        </p:spPr>
        <p:txBody>
          <a:bodyPr/>
          <a:lstStyle/>
          <a:p>
            <a:pPr eaLnBrk="1" fontAlgn="auto" hangingPunct="1">
              <a:spcAft>
                <a:spcPts val="0"/>
              </a:spcAft>
              <a:defRPr/>
            </a:pPr>
            <a:r>
              <a:rPr lang="de-AT" dirty="0" smtClean="0">
                <a:solidFill>
                  <a:schemeClr val="accent1">
                    <a:tint val="88000"/>
                    <a:satMod val="150000"/>
                  </a:schemeClr>
                </a:solidFill>
              </a:rPr>
              <a:t>Diagramm Arten</a:t>
            </a:r>
            <a:endParaRPr lang="de-AT" dirty="0">
              <a:solidFill>
                <a:schemeClr val="accent1">
                  <a:tint val="88000"/>
                  <a:satMod val="150000"/>
                </a:schemeClr>
              </a:solidFill>
            </a:endParaRPr>
          </a:p>
        </p:txBody>
      </p:sp>
      <p:sp>
        <p:nvSpPr>
          <p:cNvPr id="8195" name="Rectangle 3"/>
          <p:cNvSpPr>
            <a:spLocks noGrp="1" noChangeArrowheads="1"/>
          </p:cNvSpPr>
          <p:nvPr>
            <p:ph idx="1"/>
          </p:nvPr>
        </p:nvSpPr>
        <p:spPr>
          <a:xfrm>
            <a:off x="428625" y="1000125"/>
            <a:ext cx="5214938" cy="4786313"/>
          </a:xfrm>
        </p:spPr>
        <p:txBody>
          <a:bodyPr/>
          <a:lstStyle/>
          <a:p>
            <a:pPr eaLnBrk="1" hangingPunct="1"/>
            <a:r>
              <a:rPr lang="de-DE" smtClean="0"/>
              <a:t>Säulen-Diagramme</a:t>
            </a:r>
          </a:p>
          <a:p>
            <a:pPr eaLnBrk="1" hangingPunct="1">
              <a:buFont typeface="Wingdings 2" pitchFamily="18" charset="2"/>
              <a:buNone/>
            </a:pPr>
            <a:r>
              <a:rPr lang="de-AT" sz="1200" smtClean="0"/>
              <a:t>	Säulen vergleichen absolute Werte. Sie können auch mehrere Kategorien gleichzeitig darstellen, symbolisiert durch die gleiche Farbe. Kegel, Zylinder und Pyramiden sind andere Säulentypen. </a:t>
            </a:r>
            <a:endParaRPr lang="de-DE" sz="1200" smtClean="0"/>
          </a:p>
          <a:p>
            <a:pPr eaLnBrk="1" hangingPunct="1"/>
            <a:endParaRPr lang="de-DE" smtClean="0"/>
          </a:p>
          <a:p>
            <a:pPr eaLnBrk="1" hangingPunct="1"/>
            <a:r>
              <a:rPr lang="de-DE" smtClean="0"/>
              <a:t>Balken-Diagramm</a:t>
            </a:r>
          </a:p>
          <a:p>
            <a:pPr eaLnBrk="1" hangingPunct="1">
              <a:buFont typeface="Wingdings 2" pitchFamily="18" charset="2"/>
              <a:buNone/>
            </a:pPr>
            <a:r>
              <a:rPr lang="de-AT" sz="1200" smtClean="0"/>
              <a:t>	Balken sind im Prinzip nichts anderes als eine liegende Variante von Säulen. </a:t>
            </a:r>
          </a:p>
          <a:p>
            <a:pPr eaLnBrk="1" hangingPunct="1">
              <a:buFont typeface="Wingdings 2" pitchFamily="18" charset="2"/>
              <a:buNone/>
            </a:pPr>
            <a:r>
              <a:rPr lang="de-AT" sz="1200" smtClean="0"/>
              <a:t>	Balkendiagramme eignen sich besonders zur Darstellung sehr großer Wertunterschiede, weil sie im Gegensatz zu Säulen die Breitseite der Diagrammfläche voll nutzen.</a:t>
            </a:r>
          </a:p>
          <a:p>
            <a:pPr eaLnBrk="1" hangingPunct="1"/>
            <a:endParaRPr lang="de-DE" smtClean="0"/>
          </a:p>
          <a:p>
            <a:pPr eaLnBrk="1" hangingPunct="1"/>
            <a:r>
              <a:rPr lang="de-DE" smtClean="0"/>
              <a:t>Kreis-Diagramm</a:t>
            </a:r>
          </a:p>
          <a:p>
            <a:pPr eaLnBrk="1" hangingPunct="1">
              <a:buFont typeface="Wingdings 2" pitchFamily="18" charset="2"/>
              <a:buNone/>
            </a:pPr>
            <a:r>
              <a:rPr lang="de-AT" sz="1200" smtClean="0"/>
              <a:t>	Kreise oder Torten stellen die Werte einzelner Elemente gemäß ihrem Anteil an der Gesamtsumme dar (meist in Prozent).</a:t>
            </a:r>
            <a:endParaRPr lang="de-DE" sz="1200" smtClean="0"/>
          </a:p>
        </p:txBody>
      </p:sp>
      <p:pic>
        <p:nvPicPr>
          <p:cNvPr id="81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86437" y="4797152"/>
            <a:ext cx="2643187" cy="164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6436" y="809191"/>
            <a:ext cx="2643187"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6436" y="2731734"/>
            <a:ext cx="2643187"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28625" y="0"/>
            <a:ext cx="4929188" cy="1052513"/>
          </a:xfrm>
        </p:spPr>
        <p:txBody>
          <a:bodyPr/>
          <a:lstStyle/>
          <a:p>
            <a:pPr eaLnBrk="1" fontAlgn="auto" hangingPunct="1">
              <a:spcAft>
                <a:spcPts val="0"/>
              </a:spcAft>
              <a:defRPr/>
            </a:pPr>
            <a:r>
              <a:rPr lang="de-AT" dirty="0" smtClean="0">
                <a:solidFill>
                  <a:schemeClr val="accent1">
                    <a:tint val="88000"/>
                    <a:satMod val="150000"/>
                  </a:schemeClr>
                </a:solidFill>
              </a:rPr>
              <a:t>Diagramm Arten</a:t>
            </a:r>
            <a:endParaRPr lang="de-AT" dirty="0">
              <a:solidFill>
                <a:schemeClr val="accent1">
                  <a:tint val="88000"/>
                  <a:satMod val="150000"/>
                </a:schemeClr>
              </a:solidFill>
            </a:endParaRPr>
          </a:p>
        </p:txBody>
      </p:sp>
      <p:sp>
        <p:nvSpPr>
          <p:cNvPr id="9219" name="Rectangle 3"/>
          <p:cNvSpPr>
            <a:spLocks noGrp="1" noChangeArrowheads="1"/>
          </p:cNvSpPr>
          <p:nvPr>
            <p:ph idx="1"/>
          </p:nvPr>
        </p:nvSpPr>
        <p:spPr>
          <a:xfrm>
            <a:off x="428625" y="1071563"/>
            <a:ext cx="4714875" cy="5429250"/>
          </a:xfrm>
        </p:spPr>
        <p:txBody>
          <a:bodyPr/>
          <a:lstStyle/>
          <a:p>
            <a:pPr eaLnBrk="1" hangingPunct="1"/>
            <a:r>
              <a:rPr lang="de-DE" smtClean="0"/>
              <a:t>Ring-Diagramm</a:t>
            </a:r>
          </a:p>
          <a:p>
            <a:pPr eaLnBrk="1" hangingPunct="1">
              <a:buFont typeface="Wingdings 2" pitchFamily="18" charset="2"/>
              <a:buNone/>
            </a:pPr>
            <a:r>
              <a:rPr lang="de-AT" sz="1200" smtClean="0"/>
              <a:t>	Sonderform des Kreis-/Tortendiagramms. </a:t>
            </a:r>
          </a:p>
          <a:p>
            <a:pPr eaLnBrk="1" hangingPunct="1">
              <a:buFont typeface="Wingdings 2" pitchFamily="18" charset="2"/>
              <a:buNone/>
            </a:pPr>
            <a:r>
              <a:rPr lang="de-AT" sz="1200" smtClean="0"/>
              <a:t>	Es kann mehr als eine Datenreihe darstellen.</a:t>
            </a:r>
          </a:p>
          <a:p>
            <a:pPr eaLnBrk="1" hangingPunct="1">
              <a:buFont typeface="Wingdings 2" pitchFamily="18" charset="2"/>
              <a:buNone/>
            </a:pPr>
            <a:r>
              <a:rPr lang="de-AT" sz="1200" smtClean="0"/>
              <a:t>	Jeder Ring entspricht einer Reihe.</a:t>
            </a:r>
            <a:endParaRPr lang="de-DE" sz="1200" smtClean="0"/>
          </a:p>
          <a:p>
            <a:pPr eaLnBrk="1" hangingPunct="1">
              <a:buFont typeface="Wingdings 2" pitchFamily="18" charset="2"/>
              <a:buNone/>
            </a:pPr>
            <a:endParaRPr lang="de-DE" smtClean="0"/>
          </a:p>
          <a:p>
            <a:pPr eaLnBrk="1" hangingPunct="1"/>
            <a:r>
              <a:rPr lang="de-DE" smtClean="0"/>
              <a:t>Flächen-Diagramm</a:t>
            </a:r>
          </a:p>
          <a:p>
            <a:pPr eaLnBrk="1" hangingPunct="1">
              <a:buFont typeface="Wingdings 2" pitchFamily="18" charset="2"/>
              <a:buNone/>
            </a:pPr>
            <a:r>
              <a:rPr lang="de-AT" sz="1200" smtClean="0"/>
              <a:t> 	Ähnelt Säulen- oder Balkendiagrammen. Die Werte werden optisch nicht getrennt. Zeigt auch das Verhältnis der Elemente zum Ganzen an.</a:t>
            </a:r>
            <a:endParaRPr lang="de-DE" sz="1200" smtClean="0"/>
          </a:p>
          <a:p>
            <a:pPr eaLnBrk="1" hangingPunct="1"/>
            <a:endParaRPr lang="de-DE" sz="2000" smtClean="0"/>
          </a:p>
          <a:p>
            <a:pPr eaLnBrk="1" hangingPunct="1"/>
            <a:r>
              <a:rPr lang="de-DE" smtClean="0"/>
              <a:t>Linien-Diagramm</a:t>
            </a:r>
          </a:p>
          <a:p>
            <a:pPr eaLnBrk="1" hangingPunct="1">
              <a:buFont typeface="Wingdings 2" pitchFamily="18" charset="2"/>
              <a:buNone/>
            </a:pPr>
            <a:r>
              <a:rPr lang="de-AT" sz="1200" smtClean="0"/>
              <a:t>	Es eignet sich dazu, Werte darzustellen, die sich über einen bestimmten Zeitraum hinweg in regelmäßigen Abständen ändern, zum Beispiel Aktienkurse oder Leistungsaufzeichnungen . </a:t>
            </a:r>
          </a:p>
          <a:p>
            <a:pPr eaLnBrk="1" hangingPunct="1">
              <a:buFont typeface="Wingdings 2" pitchFamily="18" charset="2"/>
              <a:buNone/>
            </a:pPr>
            <a:r>
              <a:rPr lang="de-AT" sz="1200" smtClean="0"/>
              <a:t>	Linien- und Punktdiagrammen kann eine Trendlinie hinzugefügt werden, die den voraussichtlichen Verlauf noch nicht vorhandener Werte errechnet.</a:t>
            </a:r>
            <a:endParaRPr lang="de-DE" sz="1200" smtClean="0"/>
          </a:p>
          <a:p>
            <a:pPr eaLnBrk="1" hangingPunct="1"/>
            <a:endParaRPr lang="de-DE" smtClean="0"/>
          </a:p>
          <a:p>
            <a:pPr eaLnBrk="1" hangingPunct="1"/>
            <a:endParaRPr lang="de-DE" smtClean="0"/>
          </a:p>
          <a:p>
            <a:pPr eaLnBrk="1" hangingPunct="1">
              <a:buFont typeface="Wingdings 2" pitchFamily="18" charset="2"/>
              <a:buNone/>
            </a:pPr>
            <a:endParaRPr lang="de-DE" smtClean="0"/>
          </a:p>
        </p:txBody>
      </p:sp>
      <p:pic>
        <p:nvPicPr>
          <p:cNvPr id="92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86438" y="1071563"/>
            <a:ext cx="261620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9402" y="2941501"/>
            <a:ext cx="2643187" cy="155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6438" y="4797152"/>
            <a:ext cx="264318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28625" y="0"/>
            <a:ext cx="4929188" cy="1052513"/>
          </a:xfrm>
        </p:spPr>
        <p:txBody>
          <a:bodyPr/>
          <a:lstStyle/>
          <a:p>
            <a:pPr eaLnBrk="1" fontAlgn="auto" hangingPunct="1">
              <a:spcAft>
                <a:spcPts val="0"/>
              </a:spcAft>
              <a:defRPr/>
            </a:pPr>
            <a:r>
              <a:rPr lang="de-AT" dirty="0" smtClean="0">
                <a:solidFill>
                  <a:schemeClr val="accent1">
                    <a:tint val="88000"/>
                    <a:satMod val="150000"/>
                  </a:schemeClr>
                </a:solidFill>
              </a:rPr>
              <a:t>Diagramm Arten</a:t>
            </a:r>
            <a:endParaRPr lang="de-AT" dirty="0">
              <a:solidFill>
                <a:schemeClr val="accent1">
                  <a:tint val="88000"/>
                  <a:satMod val="150000"/>
                </a:schemeClr>
              </a:solidFill>
            </a:endParaRPr>
          </a:p>
        </p:txBody>
      </p:sp>
      <p:sp>
        <p:nvSpPr>
          <p:cNvPr id="10243" name="Rectangle 3"/>
          <p:cNvSpPr>
            <a:spLocks noGrp="1" noChangeArrowheads="1"/>
          </p:cNvSpPr>
          <p:nvPr>
            <p:ph idx="1"/>
          </p:nvPr>
        </p:nvSpPr>
        <p:spPr>
          <a:xfrm>
            <a:off x="500063" y="1143000"/>
            <a:ext cx="5072062" cy="4429125"/>
          </a:xfrm>
        </p:spPr>
        <p:txBody>
          <a:bodyPr/>
          <a:lstStyle/>
          <a:p>
            <a:pPr eaLnBrk="1" hangingPunct="1"/>
            <a:r>
              <a:rPr lang="de-DE" smtClean="0"/>
              <a:t>Netz-Diagramm</a:t>
            </a:r>
          </a:p>
          <a:p>
            <a:pPr eaLnBrk="1" hangingPunct="1">
              <a:buFont typeface="Wingdings 2" pitchFamily="18" charset="2"/>
              <a:buNone/>
            </a:pPr>
            <a:r>
              <a:rPr lang="de-AT" sz="1200" smtClean="0"/>
              <a:t>	Jede Kategorie hat eine eigene Größenachse, die vom Mittelpunkt des Netzes ausgeht. Werte einer Kategorie sind durch farbige Linien miteinander verbunden. Zum Beispiel geeignet für Vergleiche von Nährwerten, Temperaturen oder Niederschlägen.</a:t>
            </a:r>
            <a:endParaRPr lang="de-DE" sz="1200" smtClean="0"/>
          </a:p>
          <a:p>
            <a:pPr eaLnBrk="1" hangingPunct="1"/>
            <a:endParaRPr lang="de-DE" smtClean="0"/>
          </a:p>
          <a:p>
            <a:pPr eaLnBrk="1" hangingPunct="1"/>
            <a:r>
              <a:rPr lang="de-DE" smtClean="0"/>
              <a:t>Punkt-Diagramm</a:t>
            </a:r>
          </a:p>
          <a:p>
            <a:pPr eaLnBrk="1" hangingPunct="1">
              <a:buFont typeface="Wingdings 2" pitchFamily="18" charset="2"/>
              <a:buNone/>
            </a:pPr>
            <a:r>
              <a:rPr lang="de-AT" sz="1200" smtClean="0"/>
              <a:t>	Stellt sehr unterschiedliche Werte einander gegenüber. Geeignet zur Darstellung wissenschaftlicher Daten.</a:t>
            </a:r>
            <a:endParaRPr lang="de-DE" sz="1200" smtClean="0"/>
          </a:p>
          <a:p>
            <a:pPr eaLnBrk="1" hangingPunct="1"/>
            <a:endParaRPr lang="de-DE" smtClean="0"/>
          </a:p>
          <a:p>
            <a:pPr eaLnBrk="1" hangingPunct="1"/>
            <a:r>
              <a:rPr lang="de-DE" smtClean="0"/>
              <a:t>Blasen-Diagramm</a:t>
            </a:r>
          </a:p>
          <a:p>
            <a:pPr eaLnBrk="1" hangingPunct="1">
              <a:buFont typeface="Wingdings 2" pitchFamily="18" charset="2"/>
              <a:buNone/>
            </a:pPr>
            <a:r>
              <a:rPr lang="de-AT" sz="1200" smtClean="0"/>
              <a:t>	Stellt Werte-Akkumulationen dar. Erfordert Tabellen mit drei verschiedenen Werte-Dimensionen: eine für die x-Achse, eine für die y-Achse und eine dritte Wertreihe für die Blasengröße.</a:t>
            </a:r>
            <a:endParaRPr lang="de-DE" sz="1200" smtClean="0"/>
          </a:p>
          <a:p>
            <a:pPr eaLnBrk="1" hangingPunct="1">
              <a:buFont typeface="Wingdings 2" pitchFamily="18" charset="2"/>
              <a:buNone/>
            </a:pPr>
            <a:endParaRPr lang="de-DE" smtClean="0"/>
          </a:p>
        </p:txBody>
      </p:sp>
      <p:pic>
        <p:nvPicPr>
          <p:cNvPr id="10244" name="Picture 3" descr="C:\temp\Printscreens\ScreenShot08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7875" y="2714625"/>
            <a:ext cx="2668588"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75" y="4471988"/>
            <a:ext cx="2643188"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75" y="928688"/>
            <a:ext cx="2643188"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60375" y="71438"/>
            <a:ext cx="8183563" cy="1052512"/>
          </a:xfrm>
        </p:spPr>
        <p:txBody>
          <a:bodyPr/>
          <a:lstStyle/>
          <a:p>
            <a:pPr eaLnBrk="1" fontAlgn="auto" hangingPunct="1">
              <a:spcAft>
                <a:spcPts val="0"/>
              </a:spcAft>
              <a:defRPr/>
            </a:pPr>
            <a:r>
              <a:rPr lang="de-AT" dirty="0" smtClean="0">
                <a:solidFill>
                  <a:schemeClr val="accent1">
                    <a:tint val="88000"/>
                    <a:satMod val="150000"/>
                  </a:schemeClr>
                </a:solidFill>
              </a:rPr>
              <a:t>Diagramm einfügen</a:t>
            </a:r>
            <a:endParaRPr lang="de-AT" dirty="0">
              <a:solidFill>
                <a:schemeClr val="accent1">
                  <a:tint val="88000"/>
                  <a:satMod val="150000"/>
                </a:schemeClr>
              </a:solidFill>
            </a:endParaRPr>
          </a:p>
        </p:txBody>
      </p:sp>
      <p:sp>
        <p:nvSpPr>
          <p:cNvPr id="11267" name="Inhaltsplatzhalter 1"/>
          <p:cNvSpPr>
            <a:spLocks noGrp="1"/>
          </p:cNvSpPr>
          <p:nvPr>
            <p:ph idx="1"/>
          </p:nvPr>
        </p:nvSpPr>
        <p:spPr>
          <a:xfrm>
            <a:off x="503238" y="1285875"/>
            <a:ext cx="8183562" cy="4857750"/>
          </a:xfrm>
        </p:spPr>
        <p:txBody>
          <a:bodyPr>
            <a:normAutofit fontScale="92500" lnSpcReduction="10000"/>
          </a:bodyPr>
          <a:lstStyle/>
          <a:p>
            <a:pPr eaLnBrk="1" hangingPunct="1"/>
            <a:r>
              <a:rPr lang="de-AT" sz="2300" dirty="0" smtClean="0"/>
              <a:t>Gewünschten Bereich in der Tabelle</a:t>
            </a:r>
            <a:br>
              <a:rPr lang="de-AT" sz="2300" dirty="0" smtClean="0"/>
            </a:br>
            <a:r>
              <a:rPr lang="de-AT" sz="2300" dirty="0" smtClean="0"/>
              <a:t>markieren (inkl. aller Überschriften)</a:t>
            </a:r>
          </a:p>
          <a:p>
            <a:pPr eaLnBrk="1" hangingPunct="1"/>
            <a:endParaRPr lang="de-AT" sz="2300" dirty="0" smtClean="0"/>
          </a:p>
          <a:p>
            <a:pPr eaLnBrk="1" hangingPunct="1"/>
            <a:r>
              <a:rPr lang="de-AT" sz="2300" dirty="0" smtClean="0"/>
              <a:t>Registerkarte Einfügen</a:t>
            </a:r>
          </a:p>
          <a:p>
            <a:pPr eaLnBrk="1" hangingPunct="1"/>
            <a:r>
              <a:rPr lang="de-AT" sz="2300" dirty="0" smtClean="0"/>
              <a:t>Gruppe Diagramme</a:t>
            </a:r>
          </a:p>
          <a:p>
            <a:pPr eaLnBrk="1" hangingPunct="1"/>
            <a:endParaRPr lang="de-AT" sz="2300" dirty="0" smtClean="0"/>
          </a:p>
          <a:p>
            <a:pPr eaLnBrk="1" hangingPunct="1"/>
            <a:r>
              <a:rPr lang="de-AT" sz="2300" dirty="0" smtClean="0"/>
              <a:t>gewünschte Diagrammart auswählen</a:t>
            </a:r>
          </a:p>
          <a:p>
            <a:pPr eaLnBrk="1" hangingPunct="1"/>
            <a:r>
              <a:rPr lang="de-AT" sz="2300" dirty="0" smtClean="0"/>
              <a:t>Diagramm wird </a:t>
            </a:r>
            <a:br>
              <a:rPr lang="de-AT" sz="2300" dirty="0" smtClean="0"/>
            </a:br>
            <a:r>
              <a:rPr lang="de-AT" sz="2300" dirty="0" smtClean="0"/>
              <a:t>sofort im Tabellenblatt eingefügt</a:t>
            </a:r>
          </a:p>
          <a:p>
            <a:pPr eaLnBrk="1" hangingPunct="1"/>
            <a:endParaRPr lang="de-AT" sz="2300" dirty="0" smtClean="0"/>
          </a:p>
          <a:p>
            <a:pPr eaLnBrk="1" hangingPunct="1"/>
            <a:r>
              <a:rPr lang="de-AT" sz="2300" dirty="0" smtClean="0"/>
              <a:t>Verschieben/Vergrößern/Verkleinern des Diagramms ist möglich</a:t>
            </a:r>
          </a:p>
        </p:txBody>
      </p:sp>
      <p:pic>
        <p:nvPicPr>
          <p:cNvPr id="6" name="Grafik 5"/>
          <p:cNvPicPr/>
          <p:nvPr/>
        </p:nvPicPr>
        <p:blipFill>
          <a:blip r:embed="rId2"/>
          <a:stretch>
            <a:fillRect/>
          </a:stretch>
        </p:blipFill>
        <p:spPr>
          <a:xfrm>
            <a:off x="4788024" y="2204864"/>
            <a:ext cx="3217912" cy="1243992"/>
          </a:xfrm>
          <a:prstGeom prst="rect">
            <a:avLst/>
          </a:prstGeom>
        </p:spPr>
      </p:pic>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00063" y="142875"/>
            <a:ext cx="8183562" cy="1052513"/>
          </a:xfrm>
        </p:spPr>
        <p:txBody>
          <a:bodyPr/>
          <a:lstStyle/>
          <a:p>
            <a:pPr eaLnBrk="1" fontAlgn="auto" hangingPunct="1">
              <a:spcAft>
                <a:spcPts val="0"/>
              </a:spcAft>
              <a:defRPr/>
            </a:pPr>
            <a:r>
              <a:rPr lang="de-DE" sz="4400" dirty="0" smtClean="0">
                <a:solidFill>
                  <a:schemeClr val="accent1">
                    <a:tint val="88000"/>
                    <a:satMod val="150000"/>
                  </a:schemeClr>
                </a:solidFill>
              </a:rPr>
              <a:t>Diagrammtools</a:t>
            </a:r>
            <a:endParaRPr lang="de-DE" sz="2800" dirty="0">
              <a:solidFill>
                <a:schemeClr val="accent1">
                  <a:tint val="88000"/>
                  <a:satMod val="150000"/>
                </a:schemeClr>
              </a:solidFill>
            </a:endParaRPr>
          </a:p>
        </p:txBody>
      </p:sp>
      <p:sp>
        <p:nvSpPr>
          <p:cNvPr id="12291" name="Rectangle 7"/>
          <p:cNvSpPr>
            <a:spLocks noGrp="1" noChangeArrowheads="1"/>
          </p:cNvSpPr>
          <p:nvPr>
            <p:ph idx="1"/>
          </p:nvPr>
        </p:nvSpPr>
        <p:spPr>
          <a:xfrm>
            <a:off x="642938" y="1285875"/>
            <a:ext cx="8183562" cy="4572000"/>
          </a:xfrm>
        </p:spPr>
        <p:txBody>
          <a:bodyPr/>
          <a:lstStyle/>
          <a:p>
            <a:pPr eaLnBrk="1" hangingPunct="1"/>
            <a:r>
              <a:rPr lang="de-DE" sz="2300" dirty="0" smtClean="0"/>
              <a:t>Markiert man ein Diagramm erscheinen die Diagrammtools in der Titelleiste</a:t>
            </a:r>
          </a:p>
          <a:p>
            <a:pPr eaLnBrk="1" hangingPunct="1"/>
            <a:endParaRPr lang="de-DE" dirty="0" smtClean="0"/>
          </a:p>
          <a:p>
            <a:pPr eaLnBrk="1" hangingPunct="1"/>
            <a:r>
              <a:rPr lang="de-DE" sz="2300" dirty="0" smtClean="0"/>
              <a:t>Diagrammtools - 3 Registerkarten</a:t>
            </a:r>
          </a:p>
          <a:p>
            <a:pPr lvl="1" eaLnBrk="1" hangingPunct="1"/>
            <a:r>
              <a:rPr lang="de-DE" sz="2300" dirty="0" smtClean="0"/>
              <a:t>Entwurf</a:t>
            </a:r>
          </a:p>
          <a:p>
            <a:pPr lvl="1" eaLnBrk="1" hangingPunct="1"/>
            <a:r>
              <a:rPr lang="de-DE" sz="2300" dirty="0" smtClean="0"/>
              <a:t>Layout </a:t>
            </a:r>
          </a:p>
          <a:p>
            <a:pPr lvl="1" eaLnBrk="1" hangingPunct="1"/>
            <a:r>
              <a:rPr lang="de-DE" sz="2300" dirty="0" smtClean="0"/>
              <a:t>Format</a:t>
            </a:r>
          </a:p>
          <a:p>
            <a:pPr lvl="1" eaLnBrk="1" hangingPunct="1"/>
            <a:endParaRPr lang="de-DE" sz="2300" dirty="0" smtClean="0"/>
          </a:p>
          <a:p>
            <a:pPr eaLnBrk="1" hangingPunct="1"/>
            <a:r>
              <a:rPr lang="de-DE" sz="2300" dirty="0" smtClean="0"/>
              <a:t>Nütze diese zusätzlichen Formatierungsmöglichkeiten um Diagramme ansprechend zu gestalten!</a:t>
            </a:r>
          </a:p>
        </p:txBody>
      </p:sp>
      <p:pic>
        <p:nvPicPr>
          <p:cNvPr id="1229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5063" y="2428875"/>
            <a:ext cx="2162175"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p:txBody>
          <a:bodyPr/>
          <a:lstStyle/>
          <a:p>
            <a:pPr fontAlgn="auto">
              <a:spcAft>
                <a:spcPts val="0"/>
              </a:spcAft>
              <a:defRPr/>
            </a:pPr>
            <a:r>
              <a:rPr lang="de-DE" dirty="0" smtClean="0">
                <a:solidFill>
                  <a:schemeClr val="accent1">
                    <a:tint val="88000"/>
                    <a:satMod val="150000"/>
                  </a:schemeClr>
                </a:solidFill>
              </a:rPr>
              <a:t>Diagrammelemente</a:t>
            </a:r>
          </a:p>
        </p:txBody>
      </p:sp>
      <p:pic>
        <p:nvPicPr>
          <p:cNvPr id="3" name="Inhaltsplatzhalt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43608" y="1741568"/>
            <a:ext cx="6912767" cy="4413235"/>
          </a:xfrm>
        </p:spPr>
      </p:pic>
    </p:spTree>
    <p:extLst>
      <p:ext uri="{BB962C8B-B14F-4D97-AF65-F5344CB8AC3E}">
        <p14:creationId xmlns:p14="http://schemas.microsoft.com/office/powerpoint/2010/main" val="3773203990"/>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fontAlgn="auto">
              <a:spcAft>
                <a:spcPts val="0"/>
              </a:spcAft>
              <a:defRPr/>
            </a:pPr>
            <a:r>
              <a:rPr lang="de-AT" dirty="0" smtClean="0">
                <a:solidFill>
                  <a:schemeClr val="accent1">
                    <a:tint val="88000"/>
                    <a:satMod val="150000"/>
                  </a:schemeClr>
                </a:solidFill>
              </a:rPr>
              <a:t>Beschreibung Diagrammelemente</a:t>
            </a:r>
            <a:endParaRPr lang="de-AT" dirty="0">
              <a:solidFill>
                <a:schemeClr val="accent1">
                  <a:tint val="88000"/>
                  <a:satMod val="150000"/>
                </a:schemeClr>
              </a:solidFill>
            </a:endParaRPr>
          </a:p>
        </p:txBody>
      </p:sp>
      <p:sp>
        <p:nvSpPr>
          <p:cNvPr id="3" name="Inhaltsplatzhalter 2"/>
          <p:cNvSpPr>
            <a:spLocks noGrp="1"/>
          </p:cNvSpPr>
          <p:nvPr>
            <p:ph idx="1"/>
          </p:nvPr>
        </p:nvSpPr>
        <p:spPr/>
        <p:txBody>
          <a:bodyPr>
            <a:normAutofit/>
          </a:bodyPr>
          <a:lstStyle/>
          <a:p>
            <a:pPr marL="265176" indent="-265176" fontAlgn="auto">
              <a:spcAft>
                <a:spcPts val="0"/>
              </a:spcAft>
              <a:buFont typeface="Wingdings 2"/>
              <a:buChar char=""/>
              <a:defRPr/>
            </a:pPr>
            <a:r>
              <a:rPr lang="de-DE" b="1" dirty="0" smtClean="0"/>
              <a:t>Diagrammbereich:</a:t>
            </a:r>
            <a:r>
              <a:rPr lang="de-DE" dirty="0" smtClean="0"/>
              <a:t> Hintergrund, Rahmen um das Diagramm, Standardschrift im Diagramm</a:t>
            </a:r>
            <a:endParaRPr lang="de-AT" dirty="0" smtClean="0"/>
          </a:p>
          <a:p>
            <a:pPr marL="265176" indent="-265176" fontAlgn="auto">
              <a:spcAft>
                <a:spcPts val="0"/>
              </a:spcAft>
              <a:buFont typeface="Wingdings 2"/>
              <a:buChar char=""/>
              <a:defRPr/>
            </a:pPr>
            <a:r>
              <a:rPr lang="de-DE" b="1" dirty="0" smtClean="0"/>
              <a:t>Zeichnungsfläche:</a:t>
            </a:r>
            <a:r>
              <a:rPr lang="de-DE" dirty="0" smtClean="0"/>
              <a:t> Bereich, der von den Achsen eingeschlossen wird und alle Datenreihen und </a:t>
            </a:r>
            <a:br>
              <a:rPr lang="de-DE" dirty="0" smtClean="0"/>
            </a:br>
            <a:r>
              <a:rPr lang="de-DE" dirty="0" smtClean="0"/>
              <a:t>-beschriftungen enthält.</a:t>
            </a:r>
            <a:endParaRPr lang="de-AT" dirty="0" smtClean="0"/>
          </a:p>
          <a:p>
            <a:pPr marL="265176" indent="-265176" fontAlgn="auto">
              <a:spcAft>
                <a:spcPts val="0"/>
              </a:spcAft>
              <a:buFont typeface="Wingdings 2"/>
              <a:buChar char=""/>
              <a:defRPr/>
            </a:pPr>
            <a:r>
              <a:rPr lang="de-DE" b="1" dirty="0" smtClean="0"/>
              <a:t>Datenpunkte:</a:t>
            </a:r>
            <a:r>
              <a:rPr lang="de-DE" dirty="0" smtClean="0"/>
              <a:t> Datenreihen oder Datenpunkte</a:t>
            </a:r>
            <a:br>
              <a:rPr lang="de-DE" dirty="0" smtClean="0"/>
            </a:br>
            <a:r>
              <a:rPr lang="de-DE" dirty="0" smtClean="0">
                <a:sym typeface="Wingdings" pitchFamily="2" charset="2"/>
              </a:rPr>
              <a:t> man kann </a:t>
            </a:r>
            <a:r>
              <a:rPr lang="de-DE" dirty="0" smtClean="0"/>
              <a:t>Fläche, Farbe, Rahmenlinien, … variabel einstellen.</a:t>
            </a:r>
            <a:endParaRPr lang="de-AT" dirty="0" smtClean="0"/>
          </a:p>
          <a:p>
            <a:pPr marL="265176" indent="-265176" fontAlgn="auto">
              <a:spcAft>
                <a:spcPts val="0"/>
              </a:spcAft>
              <a:buFont typeface="Wingdings 2"/>
              <a:buChar char=""/>
              <a:defRPr/>
            </a:pPr>
            <a:r>
              <a:rPr lang="de-DE" b="1" dirty="0" smtClean="0"/>
              <a:t>Datenbeschriftungen:</a:t>
            </a:r>
            <a:r>
              <a:rPr lang="de-DE" dirty="0" smtClean="0"/>
              <a:t> zusätzliche Informationen über die Datenpunkte (Werte, ...)</a:t>
            </a:r>
            <a:endParaRPr lang="de-AT" dirty="0" smtClean="0"/>
          </a:p>
        </p:txBody>
      </p:sp>
    </p:spTree>
    <p:extLst>
      <p:ext uri="{BB962C8B-B14F-4D97-AF65-F5344CB8AC3E}">
        <p14:creationId xmlns:p14="http://schemas.microsoft.com/office/powerpoint/2010/main" val="692709202"/>
      </p:ext>
    </p:extLst>
  </p:cSld>
  <p:clrMapOvr>
    <a:masterClrMapping/>
  </p:clrMapOvr>
  <p:transition>
    <p:zoom/>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Grü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167</Words>
  <Application>Microsoft Office PowerPoint</Application>
  <PresentationFormat>Bildschirmpräsentation (4:3)</PresentationFormat>
  <Paragraphs>69</Paragraphs>
  <Slides>10</Slides>
  <Notes>2</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10</vt:i4>
      </vt:variant>
    </vt:vector>
  </HeadingPairs>
  <TitlesOfParts>
    <vt:vector size="19" baseType="lpstr">
      <vt:lpstr>Arial</vt:lpstr>
      <vt:lpstr>Century Gothic</vt:lpstr>
      <vt:lpstr>Monotype Sorts</vt:lpstr>
      <vt:lpstr>Times New Roman</vt:lpstr>
      <vt:lpstr>Wingdings</vt:lpstr>
      <vt:lpstr>Wingdings 2</vt:lpstr>
      <vt:lpstr>Wingdings 3</vt:lpstr>
      <vt:lpstr>Ion</vt:lpstr>
      <vt:lpstr>Clip</vt:lpstr>
      <vt:lpstr>Diagramme in Excel</vt:lpstr>
      <vt:lpstr>Zweck von Diagrammen</vt:lpstr>
      <vt:lpstr>Diagramm Arten</vt:lpstr>
      <vt:lpstr>Diagramm Arten</vt:lpstr>
      <vt:lpstr>Diagramm Arten</vt:lpstr>
      <vt:lpstr>Diagramm einfügen</vt:lpstr>
      <vt:lpstr>Diagrammtools</vt:lpstr>
      <vt:lpstr>Diagrammelemente</vt:lpstr>
      <vt:lpstr>Beschreibung Diagrammelemente</vt:lpstr>
      <vt:lpstr>Beschreibung Diagrammelemente</vt:lpstr>
    </vt:vector>
  </TitlesOfParts>
  <Company>privat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Diagrammerstellung</dc:title>
  <dc:creator>Riedl</dc:creator>
  <cp:lastModifiedBy>Sandra Riedl</cp:lastModifiedBy>
  <cp:revision>103</cp:revision>
  <dcterms:created xsi:type="dcterms:W3CDTF">1999-11-18T21:38:48Z</dcterms:created>
  <dcterms:modified xsi:type="dcterms:W3CDTF">2015-09-22T12:26:09Z</dcterms:modified>
</cp:coreProperties>
</file>